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1.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9.xml" ContentType="application/vnd.openxmlformats-officedocument.theme+xml"/>
  <Override PartName="/ppt/slideLayouts/slideLayout37.xml" ContentType="application/vnd.openxmlformats-officedocument.presentationml.slideLayout+xml"/>
  <Override PartName="/ppt/theme/theme40.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1.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75" r:id="rId2"/>
    <p:sldMasterId id="2147483688" r:id="rId3"/>
    <p:sldMasterId id="2147483703" r:id="rId4"/>
    <p:sldMasterId id="2147483994" r:id="rId5"/>
    <p:sldMasterId id="2147483996" r:id="rId6"/>
    <p:sldMasterId id="2147484000" r:id="rId7"/>
    <p:sldMasterId id="2147484002" r:id="rId8"/>
    <p:sldMasterId id="2147484004" r:id="rId9"/>
    <p:sldMasterId id="2147484007" r:id="rId10"/>
    <p:sldMasterId id="2147484019" r:id="rId11"/>
    <p:sldMasterId id="2147484021" r:id="rId12"/>
    <p:sldMasterId id="2147484024" r:id="rId13"/>
    <p:sldMasterId id="2147484025" r:id="rId14"/>
    <p:sldMasterId id="2147484034" r:id="rId15"/>
    <p:sldMasterId id="2147484036" r:id="rId16"/>
    <p:sldMasterId id="2147484038" r:id="rId17"/>
    <p:sldMasterId id="2147484040" r:id="rId18"/>
    <p:sldMasterId id="2147484042" r:id="rId19"/>
    <p:sldMasterId id="2147484064" r:id="rId20"/>
    <p:sldMasterId id="2147484093" r:id="rId21"/>
    <p:sldMasterId id="2147484096" r:id="rId22"/>
    <p:sldMasterId id="2147484098" r:id="rId23"/>
    <p:sldMasterId id="2147484099" r:id="rId24"/>
    <p:sldMasterId id="2147484101" r:id="rId25"/>
    <p:sldMasterId id="2147484103" r:id="rId26"/>
    <p:sldMasterId id="2147484108" r:id="rId27"/>
    <p:sldMasterId id="2147484114" r:id="rId28"/>
    <p:sldMasterId id="2147484115" r:id="rId29"/>
    <p:sldMasterId id="2147484119" r:id="rId30"/>
    <p:sldMasterId id="2147484135" r:id="rId31"/>
    <p:sldMasterId id="2147484144" r:id="rId32"/>
    <p:sldMasterId id="2147484149" r:id="rId33"/>
    <p:sldMasterId id="2147484152" r:id="rId34"/>
    <p:sldMasterId id="2147484174" r:id="rId35"/>
    <p:sldMasterId id="2147484177" r:id="rId36"/>
    <p:sldMasterId id="2147484182" r:id="rId37"/>
    <p:sldMasterId id="2147484188" r:id="rId38"/>
    <p:sldMasterId id="2147484189" r:id="rId39"/>
    <p:sldMasterId id="2147484192" r:id="rId40"/>
    <p:sldMasterId id="2147484194" r:id="rId41"/>
    <p:sldMasterId id="2147484200" r:id="rId42"/>
    <p:sldMasterId id="2147484205" r:id="rId43"/>
  </p:sldMasterIdLst>
  <p:notesMasterIdLst>
    <p:notesMasterId r:id="rId104"/>
  </p:notesMasterIdLst>
  <p:handoutMasterIdLst>
    <p:handoutMasterId r:id="rId105"/>
  </p:handoutMasterIdLst>
  <p:sldIdLst>
    <p:sldId id="259" r:id="rId44"/>
    <p:sldId id="264" r:id="rId45"/>
    <p:sldId id="531" r:id="rId46"/>
    <p:sldId id="266" r:id="rId47"/>
    <p:sldId id="326" r:id="rId48"/>
    <p:sldId id="372" r:id="rId49"/>
    <p:sldId id="416" r:id="rId50"/>
    <p:sldId id="557" r:id="rId51"/>
    <p:sldId id="330" r:id="rId52"/>
    <p:sldId id="559" r:id="rId53"/>
    <p:sldId id="560" r:id="rId54"/>
    <p:sldId id="561" r:id="rId55"/>
    <p:sldId id="562" r:id="rId56"/>
    <p:sldId id="563" r:id="rId57"/>
    <p:sldId id="524" r:id="rId58"/>
    <p:sldId id="593" r:id="rId59"/>
    <p:sldId id="594" r:id="rId60"/>
    <p:sldId id="595" r:id="rId61"/>
    <p:sldId id="596" r:id="rId62"/>
    <p:sldId id="521" r:id="rId63"/>
    <p:sldId id="597" r:id="rId64"/>
    <p:sldId id="598" r:id="rId65"/>
    <p:sldId id="599" r:id="rId66"/>
    <p:sldId id="600" r:id="rId67"/>
    <p:sldId id="601" r:id="rId68"/>
    <p:sldId id="602" r:id="rId69"/>
    <p:sldId id="603" r:id="rId70"/>
    <p:sldId id="525" r:id="rId71"/>
    <p:sldId id="564" r:id="rId72"/>
    <p:sldId id="565" r:id="rId73"/>
    <p:sldId id="566" r:id="rId74"/>
    <p:sldId id="567" r:id="rId75"/>
    <p:sldId id="568" r:id="rId76"/>
    <p:sldId id="569" r:id="rId77"/>
    <p:sldId id="339" r:id="rId78"/>
    <p:sldId id="570" r:id="rId79"/>
    <p:sldId id="571" r:id="rId80"/>
    <p:sldId id="572" r:id="rId81"/>
    <p:sldId id="471" r:id="rId82"/>
    <p:sldId id="573" r:id="rId83"/>
    <p:sldId id="574" r:id="rId84"/>
    <p:sldId id="575" r:id="rId85"/>
    <p:sldId id="576" r:id="rId86"/>
    <p:sldId id="577" r:id="rId87"/>
    <p:sldId id="578" r:id="rId88"/>
    <p:sldId id="579" r:id="rId89"/>
    <p:sldId id="580" r:id="rId90"/>
    <p:sldId id="581" r:id="rId91"/>
    <p:sldId id="582" r:id="rId92"/>
    <p:sldId id="583" r:id="rId93"/>
    <p:sldId id="584" r:id="rId94"/>
    <p:sldId id="585" r:id="rId95"/>
    <p:sldId id="586" r:id="rId96"/>
    <p:sldId id="587" r:id="rId97"/>
    <p:sldId id="588" r:id="rId98"/>
    <p:sldId id="589" r:id="rId99"/>
    <p:sldId id="590" r:id="rId100"/>
    <p:sldId id="591" r:id="rId101"/>
    <p:sldId id="555" r:id="rId102"/>
    <p:sldId id="301" r:id="rId10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E2F"/>
    <a:srgbClr val="003B49"/>
    <a:srgbClr val="000000"/>
    <a:srgbClr val="005F83"/>
    <a:srgbClr val="0A0AA6"/>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94586" autoAdjust="0"/>
  </p:normalViewPr>
  <p:slideViewPr>
    <p:cSldViewPr snapToGrid="0" snapToObjects="1" showGuides="1">
      <p:cViewPr varScale="1">
        <p:scale>
          <a:sx n="109" d="100"/>
          <a:sy n="109" d="100"/>
        </p:scale>
        <p:origin x="1722" y="102"/>
      </p:cViewPr>
      <p:guideLst>
        <p:guide orient="horz" pos="2109"/>
        <p:guide pos="3448"/>
      </p:guideLst>
    </p:cSldViewPr>
  </p:slideViewPr>
  <p:outlineViewPr>
    <p:cViewPr>
      <p:scale>
        <a:sx n="33" d="100"/>
        <a:sy n="33" d="100"/>
      </p:scale>
      <p:origin x="0" y="-22338"/>
    </p:cViewPr>
  </p:outlineViewPr>
  <p:notesTextViewPr>
    <p:cViewPr>
      <p:scale>
        <a:sx n="3" d="2"/>
        <a:sy n="3" d="2"/>
      </p:scale>
      <p:origin x="0" y="0"/>
    </p:cViewPr>
  </p:notesTextViewPr>
  <p:sorterViewPr>
    <p:cViewPr>
      <p:scale>
        <a:sx n="100" d="100"/>
        <a:sy n="100" d="100"/>
      </p:scale>
      <p:origin x="0" y="-3456"/>
    </p:cViewPr>
  </p:sorterViewPr>
  <p:notesViewPr>
    <p:cSldViewPr snapToGrid="0" snapToObjects="1">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4.xml"/><Relationship Id="rId63" Type="http://schemas.openxmlformats.org/officeDocument/2006/relationships/slide" Target="slides/slide20.xml"/><Relationship Id="rId68" Type="http://schemas.openxmlformats.org/officeDocument/2006/relationships/slide" Target="slides/slide25.xml"/><Relationship Id="rId84" Type="http://schemas.openxmlformats.org/officeDocument/2006/relationships/slide" Target="slides/slide41.xml"/><Relationship Id="rId89" Type="http://schemas.openxmlformats.org/officeDocument/2006/relationships/slide" Target="slides/slide4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viewProps" Target="viewProps.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2.xml"/><Relationship Id="rId53" Type="http://schemas.openxmlformats.org/officeDocument/2006/relationships/slide" Target="slides/slide10.xml"/><Relationship Id="rId58" Type="http://schemas.openxmlformats.org/officeDocument/2006/relationships/slide" Target="slides/slide15.xml"/><Relationship Id="rId66" Type="http://schemas.openxmlformats.org/officeDocument/2006/relationships/slide" Target="slides/slide23.xml"/><Relationship Id="rId74" Type="http://schemas.openxmlformats.org/officeDocument/2006/relationships/slide" Target="slides/slide31.xml"/><Relationship Id="rId79" Type="http://schemas.openxmlformats.org/officeDocument/2006/relationships/slide" Target="slides/slide36.xml"/><Relationship Id="rId87" Type="http://schemas.openxmlformats.org/officeDocument/2006/relationships/slide" Target="slides/slide44.xml"/><Relationship Id="rId102" Type="http://schemas.openxmlformats.org/officeDocument/2006/relationships/slide" Target="slides/slide59.xml"/><Relationship Id="rId5" Type="http://schemas.openxmlformats.org/officeDocument/2006/relationships/slideMaster" Target="slideMasters/slideMaster5.xml"/><Relationship Id="rId61" Type="http://schemas.openxmlformats.org/officeDocument/2006/relationships/slide" Target="slides/slide18.xml"/><Relationship Id="rId82" Type="http://schemas.openxmlformats.org/officeDocument/2006/relationships/slide" Target="slides/slide39.xml"/><Relationship Id="rId90" Type="http://schemas.openxmlformats.org/officeDocument/2006/relationships/slide" Target="slides/slide47.xml"/><Relationship Id="rId95" Type="http://schemas.openxmlformats.org/officeDocument/2006/relationships/slide" Target="slides/slide5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5.xml"/><Relationship Id="rId56" Type="http://schemas.openxmlformats.org/officeDocument/2006/relationships/slide" Target="slides/slide13.xml"/><Relationship Id="rId64" Type="http://schemas.openxmlformats.org/officeDocument/2006/relationships/slide" Target="slides/slide21.xml"/><Relationship Id="rId69" Type="http://schemas.openxmlformats.org/officeDocument/2006/relationships/slide" Target="slides/slide26.xml"/><Relationship Id="rId77" Type="http://schemas.openxmlformats.org/officeDocument/2006/relationships/slide" Target="slides/slide34.xml"/><Relationship Id="rId100" Type="http://schemas.openxmlformats.org/officeDocument/2006/relationships/slide" Target="slides/slide57.xml"/><Relationship Id="rId105"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8.xml"/><Relationship Id="rId72" Type="http://schemas.openxmlformats.org/officeDocument/2006/relationships/slide" Target="slides/slide29.xml"/><Relationship Id="rId80" Type="http://schemas.openxmlformats.org/officeDocument/2006/relationships/slide" Target="slides/slide37.xml"/><Relationship Id="rId85" Type="http://schemas.openxmlformats.org/officeDocument/2006/relationships/slide" Target="slides/slide42.xml"/><Relationship Id="rId93" Type="http://schemas.openxmlformats.org/officeDocument/2006/relationships/slide" Target="slides/slide50.xml"/><Relationship Id="rId98" Type="http://schemas.openxmlformats.org/officeDocument/2006/relationships/slide" Target="slides/slide5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3.xml"/><Relationship Id="rId59" Type="http://schemas.openxmlformats.org/officeDocument/2006/relationships/slide" Target="slides/slide16.xml"/><Relationship Id="rId67" Type="http://schemas.openxmlformats.org/officeDocument/2006/relationships/slide" Target="slides/slide24.xml"/><Relationship Id="rId103" Type="http://schemas.openxmlformats.org/officeDocument/2006/relationships/slide" Target="slides/slide60.xml"/><Relationship Id="rId108"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1.xml"/><Relationship Id="rId62" Type="http://schemas.openxmlformats.org/officeDocument/2006/relationships/slide" Target="slides/slide19.xml"/><Relationship Id="rId70" Type="http://schemas.openxmlformats.org/officeDocument/2006/relationships/slide" Target="slides/slide27.xml"/><Relationship Id="rId75" Type="http://schemas.openxmlformats.org/officeDocument/2006/relationships/slide" Target="slides/slide32.xml"/><Relationship Id="rId83" Type="http://schemas.openxmlformats.org/officeDocument/2006/relationships/slide" Target="slides/slide40.xml"/><Relationship Id="rId88" Type="http://schemas.openxmlformats.org/officeDocument/2006/relationships/slide" Target="slides/slide45.xml"/><Relationship Id="rId91" Type="http://schemas.openxmlformats.org/officeDocument/2006/relationships/slide" Target="slides/slide48.xml"/><Relationship Id="rId96"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6.xml"/><Relationship Id="rId57" Type="http://schemas.openxmlformats.org/officeDocument/2006/relationships/slide" Target="slides/slide14.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xml"/><Relationship Id="rId52" Type="http://schemas.openxmlformats.org/officeDocument/2006/relationships/slide" Target="slides/slide9.xml"/><Relationship Id="rId60" Type="http://schemas.openxmlformats.org/officeDocument/2006/relationships/slide" Target="slides/slide17.xml"/><Relationship Id="rId65" Type="http://schemas.openxmlformats.org/officeDocument/2006/relationships/slide" Target="slides/slide22.xml"/><Relationship Id="rId73" Type="http://schemas.openxmlformats.org/officeDocument/2006/relationships/slide" Target="slides/slide30.xml"/><Relationship Id="rId78" Type="http://schemas.openxmlformats.org/officeDocument/2006/relationships/slide" Target="slides/slide35.xml"/><Relationship Id="rId81" Type="http://schemas.openxmlformats.org/officeDocument/2006/relationships/slide" Target="slides/slide38.xml"/><Relationship Id="rId86" Type="http://schemas.openxmlformats.org/officeDocument/2006/relationships/slide" Target="slides/slide43.xml"/><Relationship Id="rId94" Type="http://schemas.openxmlformats.org/officeDocument/2006/relationships/slide" Target="slides/slide51.xml"/><Relationship Id="rId99" Type="http://schemas.openxmlformats.org/officeDocument/2006/relationships/slide" Target="slides/slide56.xml"/><Relationship Id="rId101"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tableStyles" Target="tableStyles.xml"/><Relationship Id="rId34" Type="http://schemas.openxmlformats.org/officeDocument/2006/relationships/slideMaster" Target="slideMasters/slideMaster34.xml"/><Relationship Id="rId50" Type="http://schemas.openxmlformats.org/officeDocument/2006/relationships/slide" Target="slides/slide7.xml"/><Relationship Id="rId55" Type="http://schemas.openxmlformats.org/officeDocument/2006/relationships/slide" Target="slides/slide12.xml"/><Relationship Id="rId76" Type="http://schemas.openxmlformats.org/officeDocument/2006/relationships/slide" Target="slides/slide33.xml"/><Relationship Id="rId97" Type="http://schemas.openxmlformats.org/officeDocument/2006/relationships/slide" Target="slides/slide54.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28.xml"/><Relationship Id="rId9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11/23/2020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AD45B-D55B-416C-938F-6E117D78AE10}" type="datetimeFigureOut">
              <a:rPr lang="en-US" smtClean="0"/>
              <a:t>11/23/2020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66E6F-1E71-40F1-A2D2-2FDF91F15AFC}" type="slidenum">
              <a:rPr lang="en-US" smtClean="0"/>
              <a:t>‹#›</a:t>
            </a:fld>
            <a:endParaRPr lang="en-US"/>
          </a:p>
        </p:txBody>
      </p:sp>
    </p:spTree>
    <p:extLst>
      <p:ext uri="{BB962C8B-B14F-4D97-AF65-F5344CB8AC3E}">
        <p14:creationId xmlns:p14="http://schemas.microsoft.com/office/powerpoint/2010/main" val="33615564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a:t>
            </a:fld>
            <a:endParaRPr lang="en-US" dirty="0"/>
          </a:p>
        </p:txBody>
      </p:sp>
    </p:spTree>
    <p:extLst>
      <p:ext uri="{BB962C8B-B14F-4D97-AF65-F5344CB8AC3E}">
        <p14:creationId xmlns:p14="http://schemas.microsoft.com/office/powerpoint/2010/main" val="368533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2</a:t>
            </a:fld>
            <a:endParaRPr lang="en-US" dirty="0"/>
          </a:p>
        </p:txBody>
      </p:sp>
    </p:spTree>
    <p:extLst>
      <p:ext uri="{BB962C8B-B14F-4D97-AF65-F5344CB8AC3E}">
        <p14:creationId xmlns:p14="http://schemas.microsoft.com/office/powerpoint/2010/main" val="92976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3</a:t>
            </a:fld>
            <a:endParaRPr lang="en-US" dirty="0"/>
          </a:p>
        </p:txBody>
      </p:sp>
    </p:spTree>
    <p:extLst>
      <p:ext uri="{BB962C8B-B14F-4D97-AF65-F5344CB8AC3E}">
        <p14:creationId xmlns:p14="http://schemas.microsoft.com/office/powerpoint/2010/main" val="68165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29AAD-2604-425D-8AED-EE3752077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4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837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943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22A66E6F-1E71-40F1-A2D2-2FDF91F15AFC}" type="slidenum">
              <a:rPr lang="en-US" smtClean="0"/>
              <a:t>60</a:t>
            </a:fld>
            <a:endParaRPr lang="en-US"/>
          </a:p>
        </p:txBody>
      </p:sp>
    </p:spTree>
    <p:extLst>
      <p:ext uri="{BB962C8B-B14F-4D97-AF65-F5344CB8AC3E}">
        <p14:creationId xmlns:p14="http://schemas.microsoft.com/office/powerpoint/2010/main" val="92664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60959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4908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69088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023724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631684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210291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67402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6167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256594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206977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30728726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4265165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371167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84407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779793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43352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550720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605127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1118811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34465041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5399103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503685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1348023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243943918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60003531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462696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3268297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041462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B1152-407C-4D6F-8D4F-F465517CBB88}" type="slidenum">
              <a:rPr lang="en-US" smtClean="0"/>
              <a:t>‹#›</a:t>
            </a:fld>
            <a:endParaRPr lang="en-US"/>
          </a:p>
        </p:txBody>
      </p:sp>
    </p:spTree>
    <p:extLst>
      <p:ext uri="{BB962C8B-B14F-4D97-AF65-F5344CB8AC3E}">
        <p14:creationId xmlns:p14="http://schemas.microsoft.com/office/powerpoint/2010/main" val="2704395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3402334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3" name="TextBox 2"/>
          <p:cNvSpPr txBox="1"/>
          <p:nvPr userDrawn="1"/>
        </p:nvSpPr>
        <p:spPr>
          <a:xfrm>
            <a:off x="8530937" y="6380018"/>
            <a:ext cx="613063" cy="369332"/>
          </a:xfrm>
          <a:prstGeom prst="rect">
            <a:avLst/>
          </a:prstGeom>
          <a:noFill/>
        </p:spPr>
        <p:txBody>
          <a:bodyPr wrap="square" rtlCol="0">
            <a:spAutoFit/>
          </a:bodyPr>
          <a:lstStyle/>
          <a:p>
            <a:fld id="{16A2D7FC-9282-4CC6-93C1-5989D47CF530}" type="slidenum">
              <a:rPr lang="en-US" smtClean="0"/>
              <a:t>‹#›</a:t>
            </a:fld>
            <a:endParaRPr lang="en-US" dirty="0"/>
          </a:p>
        </p:txBody>
      </p:sp>
    </p:spTree>
    <p:extLst>
      <p:ext uri="{BB962C8B-B14F-4D97-AF65-F5344CB8AC3E}">
        <p14:creationId xmlns:p14="http://schemas.microsoft.com/office/powerpoint/2010/main" val="30850795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489552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87497732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522057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534400" cy="5257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38330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spTree>
    <p:extLst>
      <p:ext uri="{BB962C8B-B14F-4D97-AF65-F5344CB8AC3E}">
        <p14:creationId xmlns:p14="http://schemas.microsoft.com/office/powerpoint/2010/main" val="16236404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88592309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0584418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709203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752380-C8BC-4AEA-B8DF-77D1A4FFDD99}"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26616584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52380-C8BC-4AEA-B8DF-77D1A4FFDD99}"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7448700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752380-C8BC-4AEA-B8DF-77D1A4FFDD99}"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265685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a:p>
        </p:txBody>
      </p:sp>
    </p:spTree>
    <p:extLst>
      <p:ext uri="{BB962C8B-B14F-4D97-AF65-F5344CB8AC3E}">
        <p14:creationId xmlns:p14="http://schemas.microsoft.com/office/powerpoint/2010/main" val="202434273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752380-C8BC-4AEA-B8DF-77D1A4FFDD99}"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41388732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752380-C8BC-4AEA-B8DF-77D1A4FFDD99}" type="datetimeFigureOut">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16513980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752380-C8BC-4AEA-B8DF-77D1A4FFDD99}"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2906110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52380-C8BC-4AEA-B8DF-77D1A4FFDD99}" type="datetimeFigureOut">
              <a:rPr lang="en-US" smtClean="0"/>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22606708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8752380-C8BC-4AEA-B8DF-77D1A4FFDD99}"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7586362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8752380-C8BC-4AEA-B8DF-77D1A4FFDD99}"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40112208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52380-C8BC-4AEA-B8DF-77D1A4FFDD99}"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6145512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52380-C8BC-4AEA-B8DF-77D1A4FFDD99}"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D1033-5508-463D-AC32-DBCD87ABF133}" type="slidenum">
              <a:rPr lang="en-US" smtClean="0"/>
              <a:t>‹#›</a:t>
            </a:fld>
            <a:endParaRPr lang="en-US"/>
          </a:p>
        </p:txBody>
      </p:sp>
    </p:spTree>
    <p:extLst>
      <p:ext uri="{BB962C8B-B14F-4D97-AF65-F5344CB8AC3E}">
        <p14:creationId xmlns:p14="http://schemas.microsoft.com/office/powerpoint/2010/main" val="218425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029019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87446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2" name="Picture 11"/>
          <p:cNvPicPr>
            <a:picLocks noChangeAspect="1"/>
          </p:cNvPicPr>
          <p:nvPr userDrawn="1"/>
        </p:nvPicPr>
        <p:blipFill>
          <a:blip r:embed="rId2"/>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351949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087173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theme" Target="../theme/theme13.xml"/><Relationship Id="rId5" Type="http://schemas.openxmlformats.org/officeDocument/2006/relationships/image" Target="../media/image7.emf"/><Relationship Id="rId4" Type="http://schemas.openxmlformats.org/officeDocument/2006/relationships/image" Target="../media/image6.emf"/></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2.xml"/><Relationship Id="rId4" Type="http://schemas.openxmlformats.org/officeDocument/2006/relationships/slideLayout" Target="../slideLayouts/slideLayout18.xml"/></Relationships>
</file>

<file path=ppt/slideMasters/_rels/slideMaster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jpg"/><Relationship Id="rId5" Type="http://schemas.openxmlformats.org/officeDocument/2006/relationships/theme" Target="../theme/theme36.xml"/><Relationship Id="rId4" Type="http://schemas.openxmlformats.org/officeDocument/2006/relationships/slideLayout" Target="../slideLayouts/slideLayout30.xml"/></Relationships>
</file>

<file path=ppt/slideMasters/_rels/slideMaster3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jpg"/><Relationship Id="rId5" Type="http://schemas.openxmlformats.org/officeDocument/2006/relationships/theme" Target="../theme/theme37.xml"/><Relationship Id="rId4" Type="http://schemas.openxmlformats.org/officeDocument/2006/relationships/slideLayout" Target="../slideLayouts/slideLayout34.xml"/></Relationships>
</file>

<file path=ppt/slideMasters/_rels/slideMaster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3" Type="http://schemas.openxmlformats.org/officeDocument/2006/relationships/theme" Target="../theme/theme39.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37.xml"/></Relationships>
</file>

<file path=ppt/slideMasters/_rels/slideMaster41.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jp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41.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42.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jpg"/><Relationship Id="rId5" Type="http://schemas.openxmlformats.org/officeDocument/2006/relationships/theme" Target="../theme/theme42.xml"/><Relationship Id="rId4" Type="http://schemas.openxmlformats.org/officeDocument/2006/relationships/slideLayout" Target="../slideLayouts/slideLayout46.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4"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2012927331"/>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368037"/>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395208"/>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3">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4"/>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5"/>
          <a:stretch>
            <a:fillRect/>
          </a:stretch>
        </p:blipFill>
        <p:spPr>
          <a:xfrm>
            <a:off x="8472950" y="23836"/>
            <a:ext cx="660400" cy="1295400"/>
          </a:xfrm>
          <a:prstGeom prst="rect">
            <a:avLst/>
          </a:prstGeom>
        </p:spPr>
      </p:pic>
    </p:spTree>
    <p:extLst>
      <p:ext uri="{BB962C8B-B14F-4D97-AF65-F5344CB8AC3E}">
        <p14:creationId xmlns:p14="http://schemas.microsoft.com/office/powerpoint/2010/main" val="2278663570"/>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531483075"/>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2695193307"/>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93B6C-ED48-4C63-A14D-569669A9B0C0}" type="slidenum">
              <a:rPr lang="en-US" smtClean="0"/>
              <a:t>‹#›</a:t>
            </a:fld>
            <a:endParaRPr lang="en-US"/>
          </a:p>
        </p:txBody>
      </p:sp>
    </p:spTree>
    <p:extLst>
      <p:ext uri="{BB962C8B-B14F-4D97-AF65-F5344CB8AC3E}">
        <p14:creationId xmlns:p14="http://schemas.microsoft.com/office/powerpoint/2010/main" val="3589128582"/>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3174577149"/>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2739682738"/>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26 April 2018</a:t>
            </a:r>
            <a:endParaRPr lang="en-US" dirty="0">
              <a:solidFill>
                <a:srgbClr val="003B49"/>
              </a:solidFill>
            </a:endParaRPr>
          </a:p>
        </p:txBody>
      </p:sp>
    </p:spTree>
    <p:extLst>
      <p:ext uri="{BB962C8B-B14F-4D97-AF65-F5344CB8AC3E}">
        <p14:creationId xmlns:p14="http://schemas.microsoft.com/office/powerpoint/2010/main" val="3411709332"/>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3D6F8-D88F-4B74-9A9E-4209C7A79A7D}" type="slidenum">
              <a:rPr lang="en-US" smtClean="0"/>
              <a:t>‹#›</a:t>
            </a:fld>
            <a:endParaRPr lang="en-US"/>
          </a:p>
        </p:txBody>
      </p:sp>
    </p:spTree>
    <p:extLst>
      <p:ext uri="{BB962C8B-B14F-4D97-AF65-F5344CB8AC3E}">
        <p14:creationId xmlns:p14="http://schemas.microsoft.com/office/powerpoint/2010/main" val="1277070034"/>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14 June 2018</a:t>
            </a:r>
            <a:endParaRPr lang="en-US" dirty="0"/>
          </a:p>
        </p:txBody>
      </p:sp>
    </p:spTree>
    <p:extLst>
      <p:ext uri="{BB962C8B-B14F-4D97-AF65-F5344CB8AC3E}">
        <p14:creationId xmlns:p14="http://schemas.microsoft.com/office/powerpoint/2010/main" val="3518113198"/>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308365836"/>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13 September 2018</a:t>
            </a:r>
            <a:endParaRPr lang="en-US" dirty="0">
              <a:solidFill>
                <a:srgbClr val="003B49"/>
              </a:solidFill>
            </a:endParaRPr>
          </a:p>
        </p:txBody>
      </p:sp>
    </p:spTree>
    <p:extLst>
      <p:ext uri="{BB962C8B-B14F-4D97-AF65-F5344CB8AC3E}">
        <p14:creationId xmlns:p14="http://schemas.microsoft.com/office/powerpoint/2010/main" val="3527838049"/>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96018873"/>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854421"/>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546807"/>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414837"/>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979430"/>
      </p:ext>
    </p:extLst>
  </p:cSld>
  <p:clrMap bg1="lt1" tx1="dk1" bg2="lt2" tx2="dk2" accent1="accent1" accent2="accent2" accent3="accent3" accent4="accent4" accent5="accent5" accent6="accent6" hlink="hlink" folHlink="folHlink"/>
  <p:hf sldNum="0"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21 February 2019</a:t>
            </a:r>
            <a:endParaRPr lang="en-US" dirty="0">
              <a:solidFill>
                <a:srgbClr val="003B49"/>
              </a:solidFill>
            </a:endParaRPr>
          </a:p>
        </p:txBody>
      </p:sp>
    </p:spTree>
    <p:extLst>
      <p:ext uri="{BB962C8B-B14F-4D97-AF65-F5344CB8AC3E}">
        <p14:creationId xmlns:p14="http://schemas.microsoft.com/office/powerpoint/2010/main" val="2306577691"/>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25 April 2019</a:t>
            </a:r>
            <a:endParaRPr lang="en-US" dirty="0">
              <a:solidFill>
                <a:srgbClr val="003B49"/>
              </a:solidFill>
            </a:endParaRPr>
          </a:p>
        </p:txBody>
      </p:sp>
    </p:spTree>
    <p:extLst>
      <p:ext uri="{BB962C8B-B14F-4D97-AF65-F5344CB8AC3E}">
        <p14:creationId xmlns:p14="http://schemas.microsoft.com/office/powerpoint/2010/main" val="69186715"/>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46E3-25E9-406E-AC78-269C480148B6}" type="slidenum">
              <a:rPr lang="en-US" smtClean="0"/>
              <a:t>‹#›</a:t>
            </a:fld>
            <a:endParaRPr lang="en-US"/>
          </a:p>
        </p:txBody>
      </p:sp>
    </p:spTree>
    <p:extLst>
      <p:ext uri="{BB962C8B-B14F-4D97-AF65-F5344CB8AC3E}">
        <p14:creationId xmlns:p14="http://schemas.microsoft.com/office/powerpoint/2010/main" val="3838618348"/>
      </p:ext>
    </p:extLst>
  </p:cSld>
  <p:clrMap bg1="lt1" tx1="dk1" bg2="lt2" tx2="dk2" accent1="accent1" accent2="accent2" accent3="accent3" accent4="accent4" accent5="accent5" accent6="accent6" hlink="hlink" folHlink="folHlink"/>
  <p:sldLayoutIdLst>
    <p:sldLayoutId id="214748369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1074281138"/>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61371"/>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261322"/>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088818798"/>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63648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394534097"/>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10 September 2020</a:t>
            </a:r>
            <a:endParaRPr lang="en-US" dirty="0"/>
          </a:p>
        </p:txBody>
      </p:sp>
    </p:spTree>
    <p:extLst>
      <p:ext uri="{BB962C8B-B14F-4D97-AF65-F5344CB8AC3E}">
        <p14:creationId xmlns:p14="http://schemas.microsoft.com/office/powerpoint/2010/main" val="1034731387"/>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22 October 2020</a:t>
            </a:r>
            <a:endParaRPr lang="en-US" dirty="0"/>
          </a:p>
        </p:txBody>
      </p:sp>
    </p:spTree>
    <p:extLst>
      <p:ext uri="{BB962C8B-B14F-4D97-AF65-F5344CB8AC3E}">
        <p14:creationId xmlns:p14="http://schemas.microsoft.com/office/powerpoint/2010/main" val="743308937"/>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983215316"/>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3462928580"/>
      </p:ext>
    </p:extLst>
  </p:cSld>
  <p:clrMap bg1="lt1" tx1="dk1" bg2="lt2" tx2="dk2" accent1="accent1" accent2="accent2" accent3="accent3" accent4="accent4" accent5="accent5" accent6="accent6" hlink="hlink" folHlink="folHlink"/>
  <p:sldLayoutIdLst>
    <p:sldLayoutId id="2147484190" r:id="rId1"/>
    <p:sldLayoutId id="2147484191"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958639"/>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9B1152-407C-4D6F-8D4F-F465517CBB88}" type="slidenum">
              <a:rPr lang="en-US" smtClean="0"/>
              <a:t>‹#›</a:t>
            </a:fld>
            <a:endParaRPr lang="en-US"/>
          </a:p>
        </p:txBody>
      </p:sp>
    </p:spTree>
    <p:extLst>
      <p:ext uri="{BB962C8B-B14F-4D97-AF65-F5344CB8AC3E}">
        <p14:creationId xmlns:p14="http://schemas.microsoft.com/office/powerpoint/2010/main" val="1280749257"/>
      </p:ext>
    </p:extLst>
  </p:cSld>
  <p:clrMap bg1="lt1" tx1="dk1" bg2="lt2" tx2="dk2" accent1="accent1" accent2="accent2" accent3="accent3" accent4="accent4" accent5="accent5" accent6="accent6" hlink="hlink" folHlink="folHlink"/>
  <p:sldLayoutIdLst>
    <p:sldLayoutId id="2147484193"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t>Campus Curricula Committee Report</a:t>
            </a:r>
          </a:p>
          <a:p>
            <a:pPr algn="ctr"/>
            <a:r>
              <a:rPr lang="en-US" dirty="0" smtClean="0"/>
              <a:t>10 September 2020</a:t>
            </a:r>
            <a:endParaRPr lang="en-US" dirty="0"/>
          </a:p>
        </p:txBody>
      </p:sp>
    </p:spTree>
    <p:extLst>
      <p:ext uri="{BB962C8B-B14F-4D97-AF65-F5344CB8AC3E}">
        <p14:creationId xmlns:p14="http://schemas.microsoft.com/office/powerpoint/2010/main" val="1521519655"/>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52389655"/>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752380-C8BC-4AEA-B8DF-77D1A4FFDD99}" type="datetimeFigureOut">
              <a:rPr lang="en-US" smtClean="0"/>
              <a:t>11/23/2020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6D1033-5508-463D-AC32-DBCD87ABF133}" type="slidenum">
              <a:rPr lang="en-US" smtClean="0"/>
              <a:t>‹#›</a:t>
            </a:fld>
            <a:endParaRPr lang="en-US"/>
          </a:p>
        </p:txBody>
      </p:sp>
    </p:spTree>
    <p:extLst>
      <p:ext uri="{BB962C8B-B14F-4D97-AF65-F5344CB8AC3E}">
        <p14:creationId xmlns:p14="http://schemas.microsoft.com/office/powerpoint/2010/main" val="523615281"/>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92745188"/>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1080658207"/>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2056669090"/>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871082889"/>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TextBox 2"/>
          <p:cNvSpPr txBox="1"/>
          <p:nvPr userDrawn="1"/>
        </p:nvSpPr>
        <p:spPr>
          <a:xfrm>
            <a:off x="5150348" y="679673"/>
            <a:ext cx="3735658" cy="646331"/>
          </a:xfrm>
          <a:prstGeom prst="rect">
            <a:avLst/>
          </a:prstGeom>
          <a:noFill/>
        </p:spPr>
        <p:txBody>
          <a:bodyPr wrap="square" rtlCol="0">
            <a:spAutoFit/>
          </a:bodyPr>
          <a:lstStyle/>
          <a:p>
            <a:pPr algn="ctr"/>
            <a:r>
              <a:rPr lang="en-US" dirty="0" smtClean="0">
                <a:solidFill>
                  <a:srgbClr val="003B49"/>
                </a:solidFill>
              </a:rPr>
              <a:t>Campus Curricula Committee Report</a:t>
            </a:r>
          </a:p>
          <a:p>
            <a:pPr algn="ctr"/>
            <a:r>
              <a:rPr lang="en-US" dirty="0" smtClean="0">
                <a:solidFill>
                  <a:srgbClr val="003B49"/>
                </a:solidFill>
              </a:rPr>
              <a:t>22 March 2018</a:t>
            </a:r>
            <a:endParaRPr lang="en-US" dirty="0">
              <a:solidFill>
                <a:srgbClr val="003B49"/>
              </a:solidFill>
            </a:endParaRPr>
          </a:p>
        </p:txBody>
      </p:sp>
    </p:spTree>
    <p:extLst>
      <p:ext uri="{BB962C8B-B14F-4D97-AF65-F5344CB8AC3E}">
        <p14:creationId xmlns:p14="http://schemas.microsoft.com/office/powerpoint/2010/main" val="314979318"/>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533971" y="2144530"/>
            <a:ext cx="6972300" cy="2641756"/>
          </a:xfrm>
        </p:spPr>
        <p:txBody>
          <a:bodyPr/>
          <a:lstStyle/>
          <a:p>
            <a:r>
              <a:rPr lang="en-US" dirty="0" smtClean="0"/>
              <a:t>Faculty Senate Meeting</a:t>
            </a:r>
          </a:p>
          <a:p>
            <a:r>
              <a:rPr lang="en-US" sz="3600" dirty="0" smtClean="0"/>
              <a:t>November 19, 2020</a:t>
            </a:r>
          </a:p>
          <a:p>
            <a:endParaRPr lang="en-US" sz="3600" dirty="0"/>
          </a:p>
        </p:txBody>
      </p:sp>
    </p:spTree>
    <p:extLst>
      <p:ext uri="{BB962C8B-B14F-4D97-AF65-F5344CB8AC3E}">
        <p14:creationId xmlns:p14="http://schemas.microsoft.com/office/powerpoint/2010/main" val="191347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Coronavirus Cases this Semester</a:t>
            </a:r>
            <a:endParaRPr lang="en-US" dirty="0"/>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060214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Coronavirus Cases this Month</a:t>
            </a:r>
            <a:endParaRPr lang="en-US" dirty="0"/>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446788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Finishing the Semester Strong</a:t>
            </a:r>
            <a:endParaRPr lang="en-US" dirty="0"/>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187050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Kummer Institute Update</a:t>
            </a:r>
            <a:endParaRPr lang="en-US" dirty="0"/>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758967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141865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a:t>
            </a:r>
            <a:r>
              <a:rPr lang="en-US" sz="3600" dirty="0">
                <a:latin typeface="Orgon Slab" panose="02000503000000020004" pitchFamily="50" charset="0"/>
              </a:rPr>
              <a:t>. 	</a:t>
            </a:r>
            <a:r>
              <a:rPr lang="en-US" sz="3600" dirty="0" smtClean="0">
                <a:latin typeface="Orgon Slab" panose="02000503000000020004" pitchFamily="50" charset="0"/>
              </a:rPr>
              <a:t>Administrative </a:t>
            </a:r>
            <a:r>
              <a:rPr lang="en-US" sz="3600" dirty="0">
                <a:latin typeface="Orgon Slab" panose="02000503000000020004" pitchFamily="50" charset="0"/>
              </a:rPr>
              <a:t>Reports</a:t>
            </a:r>
          </a:p>
          <a:p>
            <a:pPr marL="0" indent="0" defTabSz="685800">
              <a:buNone/>
            </a:pPr>
            <a:r>
              <a:rPr lang="en-US" sz="3600" dirty="0"/>
              <a:t>	</a:t>
            </a:r>
            <a:r>
              <a:rPr lang="en-US" sz="3600" dirty="0">
                <a:solidFill>
                  <a:srgbClr val="003B49"/>
                </a:solidFill>
                <a:latin typeface="Orgon Slab" panose="02000503000000020004" pitchFamily="50" charset="0"/>
              </a:rPr>
              <a:t>B</a:t>
            </a:r>
            <a:r>
              <a:rPr lang="en-US" sz="3600" dirty="0" smtClean="0">
                <a:solidFill>
                  <a:srgbClr val="003B49"/>
                </a:solidFill>
                <a:latin typeface="Orgon Slab" panose="02000503000000020004" pitchFamily="50" charset="0"/>
              </a:rPr>
              <a:t>.</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Provost’s Report</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S. Roberts</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Tree>
    <p:extLst>
      <p:ext uri="{BB962C8B-B14F-4D97-AF65-F5344CB8AC3E}">
        <p14:creationId xmlns:p14="http://schemas.microsoft.com/office/powerpoint/2010/main" val="1047559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2581038" y="1044976"/>
            <a:ext cx="3981925" cy="462469"/>
          </a:xfrm>
          <a:prstGeom prst="rect">
            <a:avLst/>
          </a:prstGeom>
        </p:spPr>
        <p:txBody>
          <a:bodyPr>
            <a:normAutofit fontScale="92500"/>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Online Teaching Certification</a:t>
            </a:r>
          </a:p>
        </p:txBody>
      </p:sp>
      <p:sp>
        <p:nvSpPr>
          <p:cNvPr id="8" name="Text Placeholder 1"/>
          <p:cNvSpPr txBox="1">
            <a:spLocks/>
          </p:cNvSpPr>
          <p:nvPr/>
        </p:nvSpPr>
        <p:spPr>
          <a:xfrm>
            <a:off x="0" y="1582260"/>
            <a:ext cx="9144000" cy="3321074"/>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r>
              <a:rPr lang="en-US" sz="1500" dirty="0"/>
              <a:t>UM System eLearning Academic Council and the Online Faculty Advisory Committee developed a list of certification options to fulfill the existing, UM System-wide requirement that instructors teaching online courses be certified to do so prior to teaching online.</a:t>
            </a:r>
          </a:p>
          <a:p>
            <a:pPr marL="257175" indent="-257175" defTabSz="342900"/>
            <a:endParaRPr lang="en-US" sz="1500" dirty="0"/>
          </a:p>
          <a:p>
            <a:pPr marL="257175" indent="-257175" defTabSz="342900"/>
            <a:r>
              <a:rPr lang="en-US" sz="1500" dirty="0"/>
              <a:t>Required for individuals teaching online courses, including semester-based and self-paced, synchronous and asynchronous courses.</a:t>
            </a:r>
          </a:p>
          <a:p>
            <a:pPr marL="257175" indent="-257175" defTabSz="342900"/>
            <a:endParaRPr lang="en-US" sz="1500" dirty="0"/>
          </a:p>
          <a:p>
            <a:pPr marL="257175" indent="-257175" defTabSz="342900"/>
            <a:r>
              <a:rPr lang="en-US" sz="1500" dirty="0"/>
              <a:t>S&amp;T faculty can satisfy the requirement by completing any of the following by September 20, 2021:</a:t>
            </a:r>
          </a:p>
          <a:p>
            <a:pPr marL="557213" lvl="1" indent="-214313" defTabSz="342900"/>
            <a:r>
              <a:rPr lang="en-US" sz="1200" dirty="0"/>
              <a:t>~20hrs of effort over a 6-wk Online Teaching Certification Seminar by September 20, 2021, </a:t>
            </a:r>
            <a:r>
              <a:rPr lang="en-US" sz="1200" b="1" u="sng" dirty="0"/>
              <a:t>OR</a:t>
            </a:r>
          </a:p>
          <a:p>
            <a:pPr marL="557213" lvl="1" indent="-214313" defTabSz="342900"/>
            <a:r>
              <a:rPr lang="en-US" sz="1200" dirty="0"/>
              <a:t>“Start Here 101: Online Course Design Basics” and “Start Here 102: Best Practices in Online Instruction”, </a:t>
            </a:r>
            <a:r>
              <a:rPr lang="en-US" sz="1200" b="1" u="sng" dirty="0"/>
              <a:t>OR</a:t>
            </a:r>
          </a:p>
          <a:p>
            <a:pPr marL="557213" lvl="1" indent="-214313" defTabSz="342900"/>
            <a:r>
              <a:rPr lang="en-US" sz="1200" dirty="0"/>
              <a:t>A graduate degree or certification in online learning, educational &amp; instructional technology, or learning systems &amp; design, </a:t>
            </a:r>
            <a:r>
              <a:rPr lang="en-US" sz="1200" b="1" u="sng" dirty="0"/>
              <a:t>OR</a:t>
            </a:r>
          </a:p>
          <a:p>
            <a:pPr marL="557213" lvl="1" indent="-214313" defTabSz="342900"/>
            <a:r>
              <a:rPr lang="en-US" sz="1200" dirty="0"/>
              <a:t>C</a:t>
            </a:r>
            <a:r>
              <a:rPr lang="en-US" sz="1200" dirty="0" err="1"/>
              <a:t>ertification</a:t>
            </a:r>
            <a:r>
              <a:rPr lang="en-US" sz="1200" dirty="0"/>
              <a:t> through a national organization such as the Association of College and University Educators (ACUE), Quality Matters (QM), or Online Leaching Consortium (OLC), </a:t>
            </a:r>
            <a:r>
              <a:rPr lang="en-US" sz="1200" b="1" u="sng" dirty="0"/>
              <a:t>OR</a:t>
            </a:r>
          </a:p>
          <a:p>
            <a:pPr marL="557213" lvl="1" indent="-214313" defTabSz="342900"/>
            <a:r>
              <a:rPr lang="en-US" sz="1200" dirty="0"/>
              <a:t>Similar online training at another university, plus the UM System recertification program, </a:t>
            </a:r>
            <a:r>
              <a:rPr lang="en-US" sz="1200" b="1" u="sng" dirty="0"/>
              <a:t>OR</a:t>
            </a:r>
          </a:p>
          <a:p>
            <a:pPr marL="557213" lvl="1" indent="-214313" defTabSz="342900"/>
            <a:r>
              <a:rPr lang="en-US" sz="1200" dirty="0"/>
              <a:t>Have at least 5 years of online teaching experience, plus the UM System recertification program.</a:t>
            </a:r>
          </a:p>
          <a:p>
            <a:pPr marL="342900" lvl="1" indent="0" defTabSz="342900">
              <a:buNone/>
            </a:pPr>
            <a:endParaRPr lang="en-US" sz="12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spTree>
    <p:extLst>
      <p:ext uri="{BB962C8B-B14F-4D97-AF65-F5344CB8AC3E}">
        <p14:creationId xmlns:p14="http://schemas.microsoft.com/office/powerpoint/2010/main" val="3169892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 y="1044976"/>
            <a:ext cx="9118997"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Another path to Online Teaching Certification</a:t>
            </a:r>
          </a:p>
        </p:txBody>
      </p:sp>
      <p:sp>
        <p:nvSpPr>
          <p:cNvPr id="8" name="Text Placeholder 1"/>
          <p:cNvSpPr txBox="1">
            <a:spLocks/>
          </p:cNvSpPr>
          <p:nvPr/>
        </p:nvSpPr>
        <p:spPr>
          <a:xfrm>
            <a:off x="0" y="1935548"/>
            <a:ext cx="9144000" cy="3321074"/>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r>
              <a:rPr lang="en-US" sz="1500" dirty="0"/>
              <a:t>Department chairs, CAFÉ, Associate Deans of Academic Affairs, and Global Learning Faculty Advisory Board will develop a rubric to demonstrate effectiveness in online teaching.</a:t>
            </a:r>
          </a:p>
          <a:p>
            <a:pPr marL="257175" indent="-257175" defTabSz="342900"/>
            <a:endParaRPr lang="en-US" sz="1500" dirty="0"/>
          </a:p>
          <a:p>
            <a:pPr marL="257175" indent="-257175" defTabSz="342900"/>
            <a:r>
              <a:rPr lang="en-US" sz="1500" dirty="0"/>
              <a:t>This would be for faculty who have less than 5 years of online teaching experience, allowing them to prepare a dossier of evidence for online teaching experience and effectiveness that would be scored against the rubric.</a:t>
            </a:r>
          </a:p>
          <a:p>
            <a:pPr marL="257175" indent="-257175" defTabSz="342900"/>
            <a:endParaRPr lang="en-US" sz="1500" dirty="0"/>
          </a:p>
          <a:p>
            <a:pPr marL="257175" indent="-257175" defTabSz="342900"/>
            <a:r>
              <a:rPr lang="en-US" sz="1500" dirty="0"/>
              <a:t>Pending satisfactory score against the rubric, then the faculty member would be able to attain certified status through the UM System recertification seminar (which is shorter than the UM System Online Teaching Certification Seminar).</a:t>
            </a:r>
          </a:p>
          <a:p>
            <a:pPr marL="342900" lvl="1" indent="0" defTabSz="342900">
              <a:buNone/>
            </a:pPr>
            <a:endParaRPr lang="en-US" sz="12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spTree>
    <p:extLst>
      <p:ext uri="{BB962C8B-B14F-4D97-AF65-F5344CB8AC3E}">
        <p14:creationId xmlns:p14="http://schemas.microsoft.com/office/powerpoint/2010/main" val="1694202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 y="1044976"/>
            <a:ext cx="9118997" cy="462469"/>
          </a:xfrm>
          <a:prstGeom prst="rect">
            <a:avLst/>
          </a:prstGeom>
        </p:spPr>
        <p:txBody>
          <a:bodyPr>
            <a:normAutofit fontScale="92500"/>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Student Success through Data Analytics and Interventional Advising</a:t>
            </a:r>
          </a:p>
        </p:txBody>
      </p:sp>
      <p:sp>
        <p:nvSpPr>
          <p:cNvPr id="8" name="Text Placeholder 1"/>
          <p:cNvSpPr txBox="1">
            <a:spLocks/>
          </p:cNvSpPr>
          <p:nvPr/>
        </p:nvSpPr>
        <p:spPr>
          <a:xfrm>
            <a:off x="0" y="1507445"/>
            <a:ext cx="9144000" cy="3321074"/>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Light"/>
                <a:ea typeface="+mn-ea"/>
                <a:cs typeface="Orgon Slab 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Light"/>
                <a:ea typeface="+mn-ea"/>
                <a:cs typeface="Orgon Slab 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Light"/>
                <a:ea typeface="+mn-ea"/>
                <a:cs typeface="Orgon Slab 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Light"/>
                <a:ea typeface="+mn-ea"/>
                <a:cs typeface="Orgon Slab 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Light"/>
                <a:ea typeface="+mn-ea"/>
                <a:cs typeface="Orgon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r>
              <a:rPr lang="en-US" sz="1500" dirty="0"/>
              <a:t>Currently, interventional advising is possible through student assessment scores maintained in Canvas Gradebook, setting of “red flag’ performance thresholds, and notification through S&amp;T Connect. Also possible through mid-semester grades entered through PeopleSoft.</a:t>
            </a:r>
            <a:endParaRPr lang="en-US" sz="750" dirty="0"/>
          </a:p>
          <a:p>
            <a:pPr marL="257175" indent="-257175" defTabSz="342900"/>
            <a:endParaRPr lang="en-US" sz="750" dirty="0"/>
          </a:p>
          <a:p>
            <a:pPr marL="257175" indent="-257175" defTabSz="342900"/>
            <a:r>
              <a:rPr lang="en-US" sz="1500" dirty="0"/>
              <a:t>Problems are that (A) not all instructors maintain a record of assessment scores in Canvas Gradebook; (B) not all instructors who maintain a record of assessment scores in Canvas Gradebook set red flag performance thresholds that trigger notification through S&amp;T Connect; and (C) not all instructors assign mid-semester grades through PeopleSoft.</a:t>
            </a:r>
            <a:endParaRPr lang="en-US" sz="750" dirty="0"/>
          </a:p>
          <a:p>
            <a:pPr marL="257175" indent="-257175" defTabSz="342900"/>
            <a:endParaRPr lang="en-US" sz="750" dirty="0"/>
          </a:p>
          <a:p>
            <a:pPr marL="257175" indent="-257175" defTabSz="342900"/>
            <a:r>
              <a:rPr lang="en-US" sz="1500" dirty="0"/>
              <a:t>S&amp;T’s predictive data analytics software, Starfish, is populated by student assessment scores maintained in Canvas Gradebook. If student assessment scores are missing or not kept in Canvas Gradebook, then the power of the tool is limited, and far more importantly, our power to help students through early intervention is limited.</a:t>
            </a:r>
            <a:endParaRPr lang="en-US" sz="750" dirty="0"/>
          </a:p>
          <a:p>
            <a:pPr marL="257175" indent="-257175" defTabSz="342900"/>
            <a:endParaRPr lang="en-US" sz="750" dirty="0"/>
          </a:p>
          <a:p>
            <a:pPr marL="257175" indent="-257175" defTabSz="342900"/>
            <a:r>
              <a:rPr lang="en-US" sz="1500" dirty="0"/>
              <a:t>Therefore, starting in Spring 2021, all instructors must keep a record of student assessment scores in Canvas Gradebook, and set red flag performance thresholds that trigger interventional advising.</a:t>
            </a:r>
            <a:endParaRPr lang="en-US" sz="750" dirty="0"/>
          </a:p>
          <a:p>
            <a:pPr marL="257175" indent="-257175" defTabSz="342900"/>
            <a:endParaRPr lang="en-US" sz="750" dirty="0"/>
          </a:p>
          <a:p>
            <a:pPr marL="257175" indent="-257175" defTabSz="342900"/>
            <a:r>
              <a:rPr lang="en-US" sz="1500" dirty="0"/>
              <a:t>Office of Academic Support has notified departments of training opportunities for this </a:t>
            </a:r>
          </a:p>
          <a:p>
            <a:pPr marL="0" indent="0" defTabSz="342900">
              <a:buNone/>
            </a:pPr>
            <a:r>
              <a:rPr lang="en-US" sz="1500" dirty="0"/>
              <a:t>      requirement. Three training events are scheduled in December.</a:t>
            </a:r>
          </a:p>
          <a:p>
            <a:pPr marL="342900" lvl="1" indent="0" defTabSz="342900">
              <a:buNone/>
            </a:pPr>
            <a:endParaRPr lang="en-US" sz="12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spTree>
    <p:extLst>
      <p:ext uri="{BB962C8B-B14F-4D97-AF65-F5344CB8AC3E}">
        <p14:creationId xmlns:p14="http://schemas.microsoft.com/office/powerpoint/2010/main" val="1553839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2193" y="5073946"/>
            <a:ext cx="926805" cy="926805"/>
          </a:xfrm>
          <a:prstGeom prst="rect">
            <a:avLst/>
          </a:prstGeom>
        </p:spPr>
      </p:pic>
      <p:sp>
        <p:nvSpPr>
          <p:cNvPr id="5" name="Text Placeholder 2"/>
          <p:cNvSpPr txBox="1">
            <a:spLocks/>
          </p:cNvSpPr>
          <p:nvPr/>
        </p:nvSpPr>
        <p:spPr>
          <a:xfrm>
            <a:off x="2581038" y="1064278"/>
            <a:ext cx="3981925" cy="462469"/>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defRPr/>
            </a:pPr>
            <a:r>
              <a:rPr lang="en-US" sz="2250" dirty="0"/>
              <a:t>Questions?</a:t>
            </a:r>
          </a:p>
        </p:txBody>
      </p:sp>
      <p:sp>
        <p:nvSpPr>
          <p:cNvPr id="6" name="TextBox 5"/>
          <p:cNvSpPr txBox="1"/>
          <p:nvPr/>
        </p:nvSpPr>
        <p:spPr>
          <a:xfrm>
            <a:off x="5392184" y="5456557"/>
            <a:ext cx="603050" cy="184666"/>
          </a:xfrm>
          <a:prstGeom prst="rect">
            <a:avLst/>
          </a:prstGeom>
          <a:noFill/>
        </p:spPr>
        <p:txBody>
          <a:bodyPr wrap="none" rtlCol="0">
            <a:spAutoFit/>
          </a:bodyPr>
          <a:lstStyle/>
          <a:p>
            <a:pPr defTabSz="685800"/>
            <a:r>
              <a:rPr lang="en-US" sz="600" dirty="0">
                <a:solidFill>
                  <a:srgbClr val="70AD47"/>
                </a:solidFill>
                <a:latin typeface="Orgon Slab Light" panose="02000503000000020004" pitchFamily="50" charset="0"/>
              </a:rPr>
              <a:t>G.B. </a:t>
            </a:r>
            <a:r>
              <a:rPr lang="en-US" sz="600" dirty="0" err="1">
                <a:solidFill>
                  <a:srgbClr val="70AD47"/>
                </a:solidFill>
                <a:latin typeface="Orgon Slab Light" panose="02000503000000020004" pitchFamily="50" charset="0"/>
              </a:rPr>
              <a:t>Fogazzi</a:t>
            </a:r>
            <a:endParaRPr lang="en-US" sz="600" dirty="0">
              <a:solidFill>
                <a:srgbClr val="70AD47"/>
              </a:solidFill>
              <a:latin typeface="Orgon Slab Light" panose="02000503000000020004" pitchFamily="50"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758" r="22202" b="8095"/>
          <a:stretch/>
        </p:blipFill>
        <p:spPr>
          <a:xfrm>
            <a:off x="3089562" y="1526746"/>
            <a:ext cx="2964874" cy="3932831"/>
          </a:xfrm>
          <a:prstGeom prst="rect">
            <a:avLst/>
          </a:prstGeom>
        </p:spPr>
      </p:pic>
    </p:spTree>
    <p:extLst>
      <p:ext uri="{BB962C8B-B14F-4D97-AF65-F5344CB8AC3E}">
        <p14:creationId xmlns:p14="http://schemas.microsoft.com/office/powerpoint/2010/main" val="2729003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The same rules apply over virtual meetings as over in-person meetings</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Only Senators may debate motions</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Only Senators can vote</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If you are not a Senator, or a proxy, you cannot vote or debate </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Do not speak over someone, or out of order</a:t>
            </a:r>
          </a:p>
          <a:p>
            <a:pPr marL="514350" lvl="1" indent="-171450" defTabSz="685800">
              <a:lnSpc>
                <a:spcPct val="90000"/>
              </a:lnSpc>
              <a:spcBef>
                <a:spcPts val="375"/>
              </a:spcBef>
              <a:buFont typeface="Arial" panose="020B0604020202020204" pitchFamily="34" charset="0"/>
              <a:buChar char="•"/>
            </a:pPr>
            <a:r>
              <a:rPr lang="en-US" sz="1800" dirty="0">
                <a:solidFill>
                  <a:prstClr val="black"/>
                </a:solidFill>
                <a:latin typeface="Calibri" panose="020F0502020204030204"/>
                <a:cs typeface="+mn-cs"/>
              </a:rPr>
              <a:t>Raise your hand within the Zoom app</a:t>
            </a:r>
          </a:p>
          <a:p>
            <a:pPr marL="514350" lvl="1" indent="-171450" defTabSz="685800">
              <a:lnSpc>
                <a:spcPct val="90000"/>
              </a:lnSpc>
              <a:spcBef>
                <a:spcPts val="375"/>
              </a:spcBef>
              <a:buFont typeface="Arial" panose="020B0604020202020204" pitchFamily="34" charset="0"/>
              <a:buChar char="•"/>
            </a:pPr>
            <a:r>
              <a:rPr lang="en-US" sz="1800" dirty="0">
                <a:solidFill>
                  <a:prstClr val="black"/>
                </a:solidFill>
                <a:latin typeface="Calibri" panose="020F0502020204030204"/>
                <a:cs typeface="+mn-cs"/>
              </a:rPr>
              <a:t>The President will call on you and then you will have the floor</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Unless you have been recognized (been told you have the floor), you may not speak</a:t>
            </a:r>
          </a:p>
          <a:p>
            <a:pPr marL="6350" lvl="0" indent="-6350" defTabSz="685800">
              <a:buNone/>
            </a:pPr>
            <a:endParaRPr lang="en-US" sz="3600" dirty="0" smtClean="0">
              <a:solidFill>
                <a:srgbClr val="003B49"/>
              </a:solidFill>
              <a:latin typeface="Orgon Slab" panose="02000503000000020004" pitchFamily="50" charset="0"/>
            </a:endParaRP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a:t>Meeting procedure</a:t>
            </a:r>
            <a:endParaRPr lang="en-US" sz="3600" dirty="0">
              <a:latin typeface="Orgon Slab" panose="02000503000000020004" pitchFamily="50" charset="0"/>
            </a:endParaRPr>
          </a:p>
        </p:txBody>
      </p:sp>
    </p:spTree>
    <p:extLst>
      <p:ext uri="{BB962C8B-B14F-4D97-AF65-F5344CB8AC3E}">
        <p14:creationId xmlns:p14="http://schemas.microsoft.com/office/powerpoint/2010/main" val="2709601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VI. </a:t>
            </a:r>
            <a:r>
              <a:rPr lang="en-US" sz="3600" dirty="0">
                <a:latin typeface="Orgon Slab" panose="02000503000000020004" pitchFamily="50" charset="0"/>
              </a:rPr>
              <a:t>	Reports of Standing Committees</a:t>
            </a:r>
          </a:p>
          <a:p>
            <a:pPr marL="0" indent="0" defTabSz="685800">
              <a:buNone/>
            </a:pPr>
            <a:r>
              <a:rPr lang="en-US" sz="3600" dirty="0"/>
              <a:t>	</a:t>
            </a:r>
            <a:r>
              <a:rPr lang="en-US" sz="3600" dirty="0" smtClean="0">
                <a:solidFill>
                  <a:srgbClr val="003B49"/>
                </a:solidFill>
              </a:rPr>
              <a:t>A</a:t>
            </a:r>
            <a:r>
              <a:rPr lang="en-US" sz="3600" dirty="0" smtClean="0">
                <a:solidFill>
                  <a:srgbClr val="003B49"/>
                </a:solidFill>
                <a:latin typeface="Orgon Slab" panose="02000503000000020004" pitchFamily="50" charset="0"/>
              </a:rPr>
              <a:t>.</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Budgetary Affairs</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M. Fitch</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Tree>
    <p:extLst>
      <p:ext uri="{BB962C8B-B14F-4D97-AF65-F5344CB8AC3E}">
        <p14:creationId xmlns:p14="http://schemas.microsoft.com/office/powerpoint/2010/main" val="3279975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112065"/>
            <a:ext cx="8343900" cy="3886200"/>
          </a:xfrm>
          <a:ln w="22225">
            <a:noFill/>
          </a:ln>
        </p:spPr>
        <p:txBody>
          <a:bodyPr>
            <a:normAutofit/>
          </a:bodyPr>
          <a:lstStyle/>
          <a:p>
            <a:pPr marL="0" indent="0">
              <a:buNone/>
            </a:pPr>
            <a:r>
              <a:rPr lang="en-US" sz="2700" dirty="0">
                <a:solidFill>
                  <a:srgbClr val="0070C0"/>
                </a:solidFill>
              </a:rPr>
              <a:t>Referrals</a:t>
            </a:r>
          </a:p>
          <a:p>
            <a:r>
              <a:rPr lang="en-US" sz="2700" dirty="0">
                <a:solidFill>
                  <a:srgbClr val="0070C0"/>
                </a:solidFill>
              </a:rPr>
              <a:t>Revisit tuition discount rate</a:t>
            </a:r>
          </a:p>
          <a:p>
            <a:pPr marL="0" indent="0">
              <a:buNone/>
            </a:pPr>
            <a:r>
              <a:rPr lang="en-US" sz="2700" dirty="0">
                <a:solidFill>
                  <a:srgbClr val="0070C0"/>
                </a:solidFill>
              </a:rPr>
              <a:t>Continuing referrals:</a:t>
            </a:r>
          </a:p>
          <a:p>
            <a:r>
              <a:rPr lang="en-US" sz="2700" dirty="0">
                <a:solidFill>
                  <a:srgbClr val="0070C0"/>
                </a:solidFill>
              </a:rPr>
              <a:t>Report on the “big picture balance sheet”</a:t>
            </a:r>
          </a:p>
          <a:p>
            <a:r>
              <a:rPr lang="en-US" sz="2700" dirty="0">
                <a:solidFill>
                  <a:srgbClr val="0070C0"/>
                </a:solidFill>
              </a:rPr>
              <a:t>Current and next FY budget</a:t>
            </a:r>
          </a:p>
        </p:txBody>
      </p:sp>
      <p:sp>
        <p:nvSpPr>
          <p:cNvPr id="5" name="Rectangle 4"/>
          <p:cNvSpPr/>
          <p:nvPr/>
        </p:nvSpPr>
        <p:spPr>
          <a:xfrm>
            <a:off x="1157288" y="1011957"/>
            <a:ext cx="6743700" cy="1200329"/>
          </a:xfrm>
          <a:prstGeom prst="rect">
            <a:avLst/>
          </a:prstGeom>
        </p:spPr>
        <p:txBody>
          <a:bodyPr wrap="square">
            <a:spAutoFit/>
          </a:bodyPr>
          <a:lstStyle/>
          <a:p>
            <a:pPr algn="ctr" defTabSz="685800"/>
            <a:r>
              <a:rPr lang="en-US" sz="3600" b="1" dirty="0">
                <a:solidFill>
                  <a:prstClr val="black"/>
                </a:solidFill>
                <a:latin typeface="Calibri" panose="020F0502020204030204"/>
              </a:rPr>
              <a:t>Budgetary Affairs Committee</a:t>
            </a:r>
          </a:p>
          <a:p>
            <a:pPr algn="ctr" defTabSz="685800"/>
            <a:r>
              <a:rPr lang="en-US" sz="3600" b="1" dirty="0">
                <a:solidFill>
                  <a:prstClr val="black"/>
                </a:solidFill>
                <a:latin typeface="Calibri" panose="020F0502020204030204"/>
              </a:rPr>
              <a:t>Nov 19, 2020</a:t>
            </a:r>
            <a:endParaRPr lang="en-US" sz="3300" dirty="0">
              <a:solidFill>
                <a:prstClr val="black"/>
              </a:solidFill>
              <a:latin typeface="Calibri" panose="020F0502020204030204"/>
            </a:endParaRPr>
          </a:p>
        </p:txBody>
      </p:sp>
    </p:spTree>
    <p:extLst>
      <p:ext uri="{BB962C8B-B14F-4D97-AF65-F5344CB8AC3E}">
        <p14:creationId xmlns:p14="http://schemas.microsoft.com/office/powerpoint/2010/main" val="2576428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663" y="911824"/>
            <a:ext cx="7886700" cy="994172"/>
          </a:xfrm>
        </p:spPr>
        <p:txBody>
          <a:bodyPr/>
          <a:lstStyle/>
          <a:p>
            <a:r>
              <a:rPr lang="en-US" dirty="0" smtClean="0"/>
              <a:t>Tuition discount rate comparison</a:t>
            </a:r>
            <a:endParaRPr lang="en-US" dirty="0"/>
          </a:p>
        </p:txBody>
      </p:sp>
      <p:pic>
        <p:nvPicPr>
          <p:cNvPr id="3" name="Picture 2"/>
          <p:cNvPicPr>
            <a:picLocks noChangeAspect="1"/>
          </p:cNvPicPr>
          <p:nvPr/>
        </p:nvPicPr>
        <p:blipFill>
          <a:blip r:embed="rId2"/>
          <a:stretch>
            <a:fillRect/>
          </a:stretch>
        </p:blipFill>
        <p:spPr>
          <a:xfrm>
            <a:off x="1138026" y="1734793"/>
            <a:ext cx="6601717" cy="4152693"/>
          </a:xfrm>
          <a:prstGeom prst="rect">
            <a:avLst/>
          </a:prstGeom>
        </p:spPr>
      </p:pic>
      <p:sp>
        <p:nvSpPr>
          <p:cNvPr id="4" name="TextBox 3"/>
          <p:cNvSpPr txBox="1"/>
          <p:nvPr/>
        </p:nvSpPr>
        <p:spPr>
          <a:xfrm>
            <a:off x="2790019" y="5424556"/>
            <a:ext cx="3435621" cy="507831"/>
          </a:xfrm>
          <a:prstGeom prst="rect">
            <a:avLst/>
          </a:prstGeom>
          <a:noFill/>
        </p:spPr>
        <p:txBody>
          <a:bodyPr wrap="none" rtlCol="0">
            <a:spAutoFit/>
          </a:bodyPr>
          <a:lstStyle/>
          <a:p>
            <a:pPr defTabSz="685800"/>
            <a:r>
              <a:rPr lang="en-US" sz="1350" dirty="0">
                <a:solidFill>
                  <a:prstClr val="black"/>
                </a:solidFill>
                <a:latin typeface="Calibri" panose="020F0502020204030204"/>
              </a:rPr>
              <a:t>Data:  Budget Book, UM System 2020 Budget</a:t>
            </a:r>
          </a:p>
          <a:p>
            <a:pPr algn="ctr" defTabSz="685800"/>
            <a:r>
              <a:rPr lang="en-US" sz="1350" dirty="0">
                <a:solidFill>
                  <a:prstClr val="black"/>
                </a:solidFill>
                <a:latin typeface="Calibri" panose="020F0502020204030204"/>
              </a:rPr>
              <a:t>Uses different ‘all funds’ than past slides</a:t>
            </a:r>
          </a:p>
        </p:txBody>
      </p:sp>
      <p:sp>
        <p:nvSpPr>
          <p:cNvPr id="7" name="TextBox 6"/>
          <p:cNvSpPr txBox="1"/>
          <p:nvPr/>
        </p:nvSpPr>
        <p:spPr>
          <a:xfrm>
            <a:off x="6355891" y="1712975"/>
            <a:ext cx="2788109" cy="1962076"/>
          </a:xfrm>
          <a:prstGeom prst="rect">
            <a:avLst/>
          </a:prstGeom>
          <a:solidFill>
            <a:schemeClr val="bg1"/>
          </a:solidFill>
        </p:spPr>
        <p:txBody>
          <a:bodyPr wrap="square" rtlCol="0">
            <a:spAutoFit/>
          </a:bodyPr>
          <a:lstStyle/>
          <a:p>
            <a:pPr defTabSz="685800"/>
            <a:r>
              <a:rPr lang="en-US" sz="1350" dirty="0">
                <a:solidFill>
                  <a:prstClr val="black"/>
                </a:solidFill>
                <a:latin typeface="Calibri" panose="020F0502020204030204"/>
              </a:rPr>
              <a:t>Proportionally more students receive</a:t>
            </a:r>
          </a:p>
          <a:p>
            <a:pPr marL="257175" indent="-257175" defTabSz="685800">
              <a:buFontTx/>
              <a:buAutoNum type="alphaLcParenR"/>
            </a:pPr>
            <a:r>
              <a:rPr lang="en-US" sz="1350" dirty="0">
                <a:solidFill>
                  <a:prstClr val="black"/>
                </a:solidFill>
                <a:latin typeface="Calibri" panose="020F0502020204030204"/>
              </a:rPr>
              <a:t>Merit-based scholarships</a:t>
            </a:r>
          </a:p>
          <a:p>
            <a:pPr marL="257175" indent="-257175" defTabSz="685800">
              <a:buFontTx/>
              <a:buAutoNum type="alphaLcParenR"/>
            </a:pPr>
            <a:r>
              <a:rPr lang="en-US" sz="1350" dirty="0">
                <a:solidFill>
                  <a:prstClr val="black"/>
                </a:solidFill>
                <a:latin typeface="Calibri" panose="020F0502020204030204"/>
              </a:rPr>
              <a:t>Need-based scholarships</a:t>
            </a:r>
          </a:p>
          <a:p>
            <a:pPr marL="257175" indent="-257175" defTabSz="685800">
              <a:buFontTx/>
              <a:buAutoNum type="alphaLcParenR"/>
            </a:pPr>
            <a:endParaRPr lang="en-US" sz="1350" dirty="0">
              <a:solidFill>
                <a:prstClr val="black"/>
              </a:solidFill>
              <a:latin typeface="Calibri" panose="020F0502020204030204"/>
            </a:endParaRPr>
          </a:p>
          <a:p>
            <a:pPr defTabSz="685800"/>
            <a:r>
              <a:rPr lang="en-US" sz="1350" dirty="0">
                <a:solidFill>
                  <a:prstClr val="black"/>
                </a:solidFill>
                <a:latin typeface="Calibri" panose="020F0502020204030204"/>
              </a:rPr>
              <a:t>Financial aid strategies: developed by Enrollment Mgt with assistance from consultants, CFO/Provost/Chancellor review and approve. </a:t>
            </a:r>
          </a:p>
          <a:p>
            <a:pPr marL="257175" indent="-257175" defTabSz="685800">
              <a:buFontTx/>
              <a:buAutoNum type="alphaLcParenR"/>
            </a:pPr>
            <a:endParaRPr lang="en-US" sz="1350" dirty="0">
              <a:solidFill>
                <a:prstClr val="black"/>
              </a:solidFill>
              <a:latin typeface="Calibri" panose="020F0502020204030204"/>
            </a:endParaRPr>
          </a:p>
        </p:txBody>
      </p:sp>
      <p:sp>
        <p:nvSpPr>
          <p:cNvPr id="5" name="Rectangle 4"/>
          <p:cNvSpPr/>
          <p:nvPr/>
        </p:nvSpPr>
        <p:spPr>
          <a:xfrm>
            <a:off x="5689360" y="4622801"/>
            <a:ext cx="193040" cy="574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p:cNvSpPr/>
          <p:nvPr/>
        </p:nvSpPr>
        <p:spPr>
          <a:xfrm>
            <a:off x="5956057" y="4625341"/>
            <a:ext cx="193040" cy="574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p:cNvSpPr/>
          <p:nvPr/>
        </p:nvSpPr>
        <p:spPr>
          <a:xfrm>
            <a:off x="6213928" y="4036060"/>
            <a:ext cx="193040" cy="116078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TextBox 11"/>
          <p:cNvSpPr txBox="1"/>
          <p:nvPr/>
        </p:nvSpPr>
        <p:spPr>
          <a:xfrm>
            <a:off x="1765812" y="2863438"/>
            <a:ext cx="3835537"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Internal discount in red; MU = 26% FY20, S&amp;T = 30%</a:t>
            </a:r>
          </a:p>
        </p:txBody>
      </p:sp>
      <p:sp>
        <p:nvSpPr>
          <p:cNvPr id="13" name="Rectangle 12"/>
          <p:cNvSpPr/>
          <p:nvPr/>
        </p:nvSpPr>
        <p:spPr>
          <a:xfrm>
            <a:off x="3565797" y="5139690"/>
            <a:ext cx="193040" cy="50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505000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281"/>
            <a:ext cx="7886700" cy="994172"/>
          </a:xfrm>
        </p:spPr>
        <p:txBody>
          <a:bodyPr/>
          <a:lstStyle/>
          <a:p>
            <a:r>
              <a:rPr lang="en-US" dirty="0" smtClean="0"/>
              <a:t>All Funds Budget: revenue</a:t>
            </a:r>
            <a:endParaRPr lang="en-US" dirty="0"/>
          </a:p>
        </p:txBody>
      </p:sp>
      <p:graphicFrame>
        <p:nvGraphicFramePr>
          <p:cNvPr id="4" name="Table 3"/>
          <p:cNvGraphicFramePr>
            <a:graphicFrameLocks noGrp="1"/>
          </p:cNvGraphicFramePr>
          <p:nvPr>
            <p:extLst/>
          </p:nvPr>
        </p:nvGraphicFramePr>
        <p:xfrm>
          <a:off x="628650" y="2068829"/>
          <a:ext cx="5503546" cy="3400424"/>
        </p:xfrm>
        <a:graphic>
          <a:graphicData uri="http://schemas.openxmlformats.org/drawingml/2006/table">
            <a:tbl>
              <a:tblPr/>
              <a:tblGrid>
                <a:gridCol w="1810980">
                  <a:extLst>
                    <a:ext uri="{9D8B030D-6E8A-4147-A177-3AD203B41FA5}">
                      <a16:colId xmlns:a16="http://schemas.microsoft.com/office/drawing/2014/main" val="4009379142"/>
                    </a:ext>
                  </a:extLst>
                </a:gridCol>
                <a:gridCol w="1037872">
                  <a:extLst>
                    <a:ext uri="{9D8B030D-6E8A-4147-A177-3AD203B41FA5}">
                      <a16:colId xmlns:a16="http://schemas.microsoft.com/office/drawing/2014/main" val="2804276938"/>
                    </a:ext>
                  </a:extLst>
                </a:gridCol>
                <a:gridCol w="1315360">
                  <a:extLst>
                    <a:ext uri="{9D8B030D-6E8A-4147-A177-3AD203B41FA5}">
                      <a16:colId xmlns:a16="http://schemas.microsoft.com/office/drawing/2014/main" val="2477298164"/>
                    </a:ext>
                  </a:extLst>
                </a:gridCol>
                <a:gridCol w="1339334">
                  <a:extLst>
                    <a:ext uri="{9D8B030D-6E8A-4147-A177-3AD203B41FA5}">
                      <a16:colId xmlns:a16="http://schemas.microsoft.com/office/drawing/2014/main" val="3469828065"/>
                    </a:ext>
                  </a:extLst>
                </a:gridCol>
              </a:tblGrid>
              <a:tr h="399638">
                <a:tc>
                  <a:txBody>
                    <a:bodyPr/>
                    <a:lstStyle/>
                    <a:p>
                      <a:pPr algn="l" fontAlgn="b"/>
                      <a:r>
                        <a:rPr lang="en-US" sz="2100" b="0" i="0" u="none" strike="noStrike" dirty="0">
                          <a:solidFill>
                            <a:srgbClr val="000000"/>
                          </a:solidFill>
                          <a:effectLst/>
                          <a:latin typeface="Calibri" panose="020F0502020204030204" pitchFamily="34" charset="0"/>
                        </a:rPr>
                        <a:t> </a:t>
                      </a:r>
                    </a:p>
                  </a:txBody>
                  <a:tcPr marL="5715" marR="5715" marT="5715" marB="0" anchor="b">
                    <a:lnL w="6350" cap="flat" cmpd="sng" algn="ctr">
                      <a:noFill/>
                      <a:prstDash val="solid"/>
                      <a:round/>
                      <a:headEnd type="none" w="med" len="med"/>
                      <a:tailEnd type="none" w="med" len="med"/>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FY19</a:t>
                      </a:r>
                    </a:p>
                  </a:txBody>
                  <a:tcPr marL="5715" marR="5715" marT="5715" marB="0" anchor="b">
                    <a:lnL>
                      <a:noFill/>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FY20</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effectLst/>
                          <a:latin typeface="Arial" panose="020B0604020202020204" pitchFamily="34" charset="0"/>
                        </a:rPr>
                        <a:t>FY21 (budgeted)</a:t>
                      </a:r>
                      <a:endParaRPr lang="en-US" sz="1200" b="1" i="0" u="none" strike="noStrike" dirty="0">
                        <a:solidFill>
                          <a:srgbClr val="000000"/>
                        </a:solidFill>
                        <a:effectLst/>
                        <a:latin typeface="Arial" panose="020B0604020202020204" pitchFamily="34" charset="0"/>
                      </a:endParaRP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86492807"/>
                  </a:ext>
                </a:extLst>
              </a:tr>
              <a:tr h="231369">
                <a:tc>
                  <a:txBody>
                    <a:bodyPr/>
                    <a:lstStyle/>
                    <a:p>
                      <a:pPr algn="l" fontAlgn="ctr"/>
                      <a:r>
                        <a:rPr lang="en-US" sz="1200" b="0" i="0" u="none" strike="noStrike" dirty="0">
                          <a:solidFill>
                            <a:srgbClr val="000000"/>
                          </a:solidFill>
                          <a:effectLst/>
                          <a:latin typeface="Arial" panose="020B0604020202020204" pitchFamily="34" charset="0"/>
                        </a:rPr>
                        <a:t>Tuition and Fees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$134,602,696</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$130,456,684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$123,806,127</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28548763"/>
                  </a:ext>
                </a:extLst>
              </a:tr>
              <a:tr h="231369">
                <a:tc>
                  <a:txBody>
                    <a:bodyPr/>
                    <a:lstStyle/>
                    <a:p>
                      <a:pPr algn="l" fontAlgn="ctr"/>
                      <a:r>
                        <a:rPr lang="en-US" sz="1200" b="0" i="0" u="none" strike="noStrike">
                          <a:solidFill>
                            <a:srgbClr val="000000"/>
                          </a:solidFill>
                          <a:effectLst/>
                          <a:latin typeface="Arial" panose="020B0604020202020204" pitchFamily="34" charset="0"/>
                        </a:rPr>
                        <a:t>Scholarship Allowance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(52,410,261)</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(64,966,612)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(62,236,470)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6122254"/>
                  </a:ext>
                </a:extLst>
              </a:tr>
              <a:tr h="231369">
                <a:tc>
                  <a:txBody>
                    <a:bodyPr/>
                    <a:lstStyle/>
                    <a:p>
                      <a:pPr algn="l" fontAlgn="ctr"/>
                      <a:r>
                        <a:rPr lang="en-US" sz="1200" b="1" i="0" u="none" strike="noStrike">
                          <a:solidFill>
                            <a:srgbClr val="000000"/>
                          </a:solidFill>
                          <a:effectLst/>
                          <a:latin typeface="Arial" panose="020B0604020202020204" pitchFamily="34" charset="0"/>
                        </a:rPr>
                        <a:t>Net Tuition &amp; Fees</a:t>
                      </a:r>
                    </a:p>
                  </a:txBody>
                  <a:tcPr marL="20574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$82,192,434</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$65,490,072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$61,569,657</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6854031"/>
                  </a:ext>
                </a:extLst>
              </a:tr>
              <a:tr h="231369">
                <a:tc>
                  <a:txBody>
                    <a:bodyPr/>
                    <a:lstStyle/>
                    <a:p>
                      <a:pPr algn="l" fontAlgn="ctr"/>
                      <a:r>
                        <a:rPr lang="en-US" sz="1200" b="0" i="0" u="none" strike="noStrike">
                          <a:solidFill>
                            <a:srgbClr val="000000"/>
                          </a:solidFill>
                          <a:effectLst/>
                          <a:latin typeface="Arial" panose="020B0604020202020204" pitchFamily="34" charset="0"/>
                        </a:rPr>
                        <a:t>State Appropriation</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50,185,510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43,543,499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43,560,524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7012801"/>
                  </a:ext>
                </a:extLst>
              </a:tr>
              <a:tr h="231369">
                <a:tc>
                  <a:txBody>
                    <a:bodyPr/>
                    <a:lstStyle/>
                    <a:p>
                      <a:pPr algn="l" fontAlgn="ctr"/>
                      <a:r>
                        <a:rPr lang="en-US" sz="1200" b="0" i="0" u="none" strike="noStrike">
                          <a:solidFill>
                            <a:srgbClr val="000000"/>
                          </a:solidFill>
                          <a:effectLst/>
                          <a:latin typeface="Arial" panose="020B0604020202020204" pitchFamily="34" charset="0"/>
                        </a:rPr>
                        <a:t>Grant and Contract</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40,338,895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48,105,314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48,902,000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83874458"/>
                  </a:ext>
                </a:extLst>
              </a:tr>
              <a:tr h="231369">
                <a:tc>
                  <a:txBody>
                    <a:bodyPr/>
                    <a:lstStyle/>
                    <a:p>
                      <a:pPr algn="l" fontAlgn="ctr"/>
                      <a:r>
                        <a:rPr lang="en-US" sz="1200" b="0" i="0" u="none" strike="noStrike">
                          <a:solidFill>
                            <a:srgbClr val="000000"/>
                          </a:solidFill>
                          <a:effectLst/>
                          <a:latin typeface="Arial" panose="020B0604020202020204" pitchFamily="34" charset="0"/>
                        </a:rPr>
                        <a:t>Gift Revenues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7,522,979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3,031,199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6,164,295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2008158"/>
                  </a:ext>
                </a:extLst>
              </a:tr>
              <a:tr h="231369">
                <a:tc>
                  <a:txBody>
                    <a:bodyPr/>
                    <a:lstStyle/>
                    <a:p>
                      <a:pPr algn="l" fontAlgn="ctr"/>
                      <a:r>
                        <a:rPr lang="en-US" sz="1200" b="0" i="0" u="none" strike="noStrike">
                          <a:solidFill>
                            <a:srgbClr val="000000"/>
                          </a:solidFill>
                          <a:effectLst/>
                          <a:latin typeface="Arial" panose="020B0604020202020204" pitchFamily="34" charset="0"/>
                        </a:rPr>
                        <a:t>Recovery of F &amp; A</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14,039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430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2922868"/>
                  </a:ext>
                </a:extLst>
              </a:tr>
              <a:tr h="455727">
                <a:tc>
                  <a:txBody>
                    <a:bodyPr/>
                    <a:lstStyle/>
                    <a:p>
                      <a:pPr algn="l" fontAlgn="ctr"/>
                      <a:r>
                        <a:rPr lang="en-US" sz="1200" b="0" i="0" u="none" strike="noStrike">
                          <a:solidFill>
                            <a:srgbClr val="000000"/>
                          </a:solidFill>
                          <a:effectLst/>
                          <a:latin typeface="Arial" panose="020B0604020202020204" pitchFamily="34" charset="0"/>
                        </a:rPr>
                        <a:t>Endowment &amp; Investment Income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9,326,040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9,604,262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9,082,208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2568567"/>
                  </a:ext>
                </a:extLst>
              </a:tr>
              <a:tr h="231369">
                <a:tc>
                  <a:txBody>
                    <a:bodyPr/>
                    <a:lstStyle/>
                    <a:p>
                      <a:pPr algn="l" fontAlgn="ctr"/>
                      <a:r>
                        <a:rPr lang="en-US" sz="1200" b="0" i="0" u="none" strike="noStrike">
                          <a:solidFill>
                            <a:srgbClr val="000000"/>
                          </a:solidFill>
                          <a:effectLst/>
                          <a:latin typeface="Arial" panose="020B0604020202020204" pitchFamily="34" charset="0"/>
                        </a:rPr>
                        <a:t>Sales &amp; Services Income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21,769,025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17,634,555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19,141,165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9134952"/>
                  </a:ext>
                </a:extLst>
              </a:tr>
              <a:tr h="231369">
                <a:tc>
                  <a:txBody>
                    <a:bodyPr/>
                    <a:lstStyle/>
                    <a:p>
                      <a:pPr algn="l" fontAlgn="ctr"/>
                      <a:r>
                        <a:rPr lang="en-US" sz="1200" b="0" i="0" u="none" strike="noStrike">
                          <a:solidFill>
                            <a:srgbClr val="000000"/>
                          </a:solidFill>
                          <a:effectLst/>
                          <a:latin typeface="Arial" panose="020B0604020202020204" pitchFamily="34" charset="0"/>
                        </a:rPr>
                        <a:t>Other Incomes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4,619,518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8,414,083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4,497,816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03346629"/>
                  </a:ext>
                </a:extLst>
              </a:tr>
              <a:tr h="231369">
                <a:tc>
                  <a:txBody>
                    <a:bodyPr/>
                    <a:lstStyle/>
                    <a:p>
                      <a:pPr algn="l" fontAlgn="ctr"/>
                      <a:r>
                        <a:rPr lang="en-US" sz="1200" b="0" i="0" u="none" strike="noStrike">
                          <a:solidFill>
                            <a:srgbClr val="000000"/>
                          </a:solidFill>
                          <a:effectLst/>
                          <a:latin typeface="Arial" panose="020B0604020202020204" pitchFamily="34" charset="0"/>
                        </a:rPr>
                        <a:t>Revenue Contingency</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(938,512)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0679291"/>
                  </a:ext>
                </a:extLst>
              </a:tr>
              <a:tr h="231369">
                <a:tc>
                  <a:txBody>
                    <a:bodyPr/>
                    <a:lstStyle/>
                    <a:p>
                      <a:pPr algn="l" fontAlgn="ctr"/>
                      <a:r>
                        <a:rPr lang="en-US" sz="1200" b="1" i="0" u="none" strike="noStrike" dirty="0">
                          <a:solidFill>
                            <a:srgbClr val="000000"/>
                          </a:solidFill>
                          <a:effectLst/>
                          <a:latin typeface="Arial" panose="020B0604020202020204" pitchFamily="34" charset="0"/>
                        </a:rPr>
                        <a:t>Total Revenues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$215,968,442</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$195,823,416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$191,979,152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8708060"/>
                  </a:ext>
                </a:extLst>
              </a:tr>
            </a:tbl>
          </a:graphicData>
        </a:graphic>
      </p:graphicFrame>
      <p:sp>
        <p:nvSpPr>
          <p:cNvPr id="5" name="TextBox 4"/>
          <p:cNvSpPr txBox="1"/>
          <p:nvPr/>
        </p:nvSpPr>
        <p:spPr>
          <a:xfrm>
            <a:off x="3520440" y="1817884"/>
            <a:ext cx="3050002" cy="507831"/>
          </a:xfrm>
          <a:prstGeom prst="rect">
            <a:avLst/>
          </a:prstGeom>
          <a:noFill/>
        </p:spPr>
        <p:txBody>
          <a:bodyPr wrap="none" rtlCol="0">
            <a:spAutoFit/>
          </a:bodyPr>
          <a:lstStyle/>
          <a:p>
            <a:pPr defTabSz="685800"/>
            <a:r>
              <a:rPr lang="en-US" sz="1350" dirty="0">
                <a:solidFill>
                  <a:srgbClr val="FF0000"/>
                </a:solidFill>
                <a:latin typeface="Calibri" panose="020F0502020204030204"/>
              </a:rPr>
              <a:t>$8 MM accounting change nets zero, but</a:t>
            </a:r>
          </a:p>
          <a:p>
            <a:pPr defTabSz="685800"/>
            <a:r>
              <a:rPr lang="en-US" sz="1350" dirty="0">
                <a:solidFill>
                  <a:srgbClr val="FF0000"/>
                </a:solidFill>
                <a:latin typeface="Calibri" panose="020F0502020204030204"/>
              </a:rPr>
              <a:t>$4 MM increase in scholarship costs</a:t>
            </a:r>
          </a:p>
        </p:txBody>
      </p:sp>
      <p:cxnSp>
        <p:nvCxnSpPr>
          <p:cNvPr id="7" name="Straight Arrow Connector 6"/>
          <p:cNvCxnSpPr/>
          <p:nvPr/>
        </p:nvCxnSpPr>
        <p:spPr>
          <a:xfrm>
            <a:off x="3520440" y="2817495"/>
            <a:ext cx="36576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520440" y="3503295"/>
            <a:ext cx="36576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6491" y="2434591"/>
            <a:ext cx="1589731" cy="507831"/>
          </a:xfrm>
          <a:prstGeom prst="rect">
            <a:avLst/>
          </a:prstGeom>
          <a:noFill/>
        </p:spPr>
        <p:txBody>
          <a:bodyPr wrap="none" rtlCol="0">
            <a:spAutoFit/>
          </a:bodyPr>
          <a:lstStyle/>
          <a:p>
            <a:pPr defTabSz="685800"/>
            <a:r>
              <a:rPr lang="en-US" sz="1350" dirty="0">
                <a:solidFill>
                  <a:srgbClr val="70AD47">
                    <a:lumMod val="50000"/>
                  </a:srgbClr>
                </a:solidFill>
                <a:latin typeface="Calibri" panose="020F0502020204030204"/>
              </a:rPr>
              <a:t>$6.6 MM drop</a:t>
            </a:r>
          </a:p>
          <a:p>
            <a:pPr defTabSz="685800"/>
            <a:r>
              <a:rPr lang="en-US" sz="1350" dirty="0">
                <a:solidFill>
                  <a:srgbClr val="70AD47">
                    <a:lumMod val="50000"/>
                  </a:srgbClr>
                </a:solidFill>
                <a:latin typeface="Calibri" panose="020F0502020204030204"/>
              </a:rPr>
              <a:t>$2.7 MM lower cost</a:t>
            </a:r>
          </a:p>
        </p:txBody>
      </p:sp>
      <p:sp>
        <p:nvSpPr>
          <p:cNvPr id="11" name="TextBox 10"/>
          <p:cNvSpPr txBox="1"/>
          <p:nvPr/>
        </p:nvSpPr>
        <p:spPr>
          <a:xfrm>
            <a:off x="6376490" y="3120390"/>
            <a:ext cx="1554272" cy="300082"/>
          </a:xfrm>
          <a:prstGeom prst="rect">
            <a:avLst/>
          </a:prstGeom>
          <a:noFill/>
        </p:spPr>
        <p:txBody>
          <a:bodyPr wrap="none" rtlCol="0">
            <a:spAutoFit/>
          </a:bodyPr>
          <a:lstStyle/>
          <a:p>
            <a:pPr defTabSz="685800"/>
            <a:r>
              <a:rPr lang="en-US" sz="1350" dirty="0">
                <a:solidFill>
                  <a:srgbClr val="70AD47">
                    <a:lumMod val="50000"/>
                  </a:srgbClr>
                </a:solidFill>
                <a:latin typeface="Calibri" panose="020F0502020204030204"/>
              </a:rPr>
              <a:t>Fear of withholding</a:t>
            </a:r>
          </a:p>
        </p:txBody>
      </p:sp>
      <p:sp>
        <p:nvSpPr>
          <p:cNvPr id="12" name="TextBox 11"/>
          <p:cNvSpPr txBox="1"/>
          <p:nvPr/>
        </p:nvSpPr>
        <p:spPr>
          <a:xfrm>
            <a:off x="6376491" y="4514850"/>
            <a:ext cx="2207977" cy="300082"/>
          </a:xfrm>
          <a:prstGeom prst="rect">
            <a:avLst/>
          </a:prstGeom>
          <a:noFill/>
        </p:spPr>
        <p:txBody>
          <a:bodyPr wrap="none" rtlCol="0">
            <a:spAutoFit/>
          </a:bodyPr>
          <a:lstStyle/>
          <a:p>
            <a:pPr defTabSz="685800"/>
            <a:r>
              <a:rPr lang="en-US" sz="1350" dirty="0">
                <a:solidFill>
                  <a:srgbClr val="70AD47">
                    <a:lumMod val="50000"/>
                  </a:srgbClr>
                </a:solidFill>
                <a:latin typeface="Calibri" panose="020F0502020204030204"/>
              </a:rPr>
              <a:t>$1.5 MM rebound estimated</a:t>
            </a:r>
          </a:p>
        </p:txBody>
      </p:sp>
      <p:cxnSp>
        <p:nvCxnSpPr>
          <p:cNvPr id="14" name="Straight Connector 13"/>
          <p:cNvCxnSpPr/>
          <p:nvPr/>
        </p:nvCxnSpPr>
        <p:spPr>
          <a:xfrm>
            <a:off x="3520440" y="2068830"/>
            <a:ext cx="0" cy="14344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66160" y="4653350"/>
            <a:ext cx="36576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66160" y="4653349"/>
            <a:ext cx="11430" cy="10159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7211" y="5690817"/>
            <a:ext cx="3388363"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$4 MM decrease = sent home (dorms, dining)</a:t>
            </a:r>
          </a:p>
        </p:txBody>
      </p:sp>
      <p:sp>
        <p:nvSpPr>
          <p:cNvPr id="21" name="TextBox 20"/>
          <p:cNvSpPr txBox="1"/>
          <p:nvPr/>
        </p:nvSpPr>
        <p:spPr>
          <a:xfrm>
            <a:off x="6376491" y="4984505"/>
            <a:ext cx="1401089" cy="507831"/>
          </a:xfrm>
          <a:prstGeom prst="rect">
            <a:avLst/>
          </a:prstGeom>
          <a:noFill/>
        </p:spPr>
        <p:txBody>
          <a:bodyPr wrap="none" rtlCol="0">
            <a:spAutoFit/>
          </a:bodyPr>
          <a:lstStyle/>
          <a:p>
            <a:pPr defTabSz="685800"/>
            <a:r>
              <a:rPr lang="en-US" sz="1350" dirty="0">
                <a:solidFill>
                  <a:srgbClr val="70AD47">
                    <a:lumMod val="50000"/>
                  </a:srgbClr>
                </a:solidFill>
                <a:latin typeface="Calibri" panose="020F0502020204030204"/>
              </a:rPr>
              <a:t>Internal withhold</a:t>
            </a:r>
          </a:p>
          <a:p>
            <a:pPr defTabSz="685800"/>
            <a:r>
              <a:rPr lang="en-US" sz="1350" dirty="0">
                <a:solidFill>
                  <a:srgbClr val="70AD47">
                    <a:lumMod val="50000"/>
                  </a:srgbClr>
                </a:solidFill>
                <a:latin typeface="Calibri" panose="020F0502020204030204"/>
              </a:rPr>
              <a:t>$3.85 MM cut</a:t>
            </a:r>
          </a:p>
        </p:txBody>
      </p:sp>
      <p:sp>
        <p:nvSpPr>
          <p:cNvPr id="22" name="TextBox 21"/>
          <p:cNvSpPr txBox="1"/>
          <p:nvPr/>
        </p:nvSpPr>
        <p:spPr>
          <a:xfrm>
            <a:off x="6376491" y="5469253"/>
            <a:ext cx="1871025" cy="507831"/>
          </a:xfrm>
          <a:prstGeom prst="rect">
            <a:avLst/>
          </a:prstGeom>
          <a:noFill/>
        </p:spPr>
        <p:txBody>
          <a:bodyPr wrap="none" rtlCol="0">
            <a:spAutoFit/>
          </a:bodyPr>
          <a:lstStyle/>
          <a:p>
            <a:pPr defTabSz="685800"/>
            <a:r>
              <a:rPr lang="en-US" sz="1350" dirty="0">
                <a:solidFill>
                  <a:srgbClr val="FF0000"/>
                </a:solidFill>
                <a:latin typeface="Calibri" panose="020F0502020204030204"/>
              </a:rPr>
              <a:t>$11.7 MM cut planned, </a:t>
            </a:r>
          </a:p>
          <a:p>
            <a:pPr defTabSz="685800"/>
            <a:r>
              <a:rPr lang="en-US" sz="1350" dirty="0">
                <a:solidFill>
                  <a:srgbClr val="FF0000"/>
                </a:solidFill>
                <a:latin typeface="Calibri" panose="020F0502020204030204"/>
              </a:rPr>
              <a:t>   where’s $7.85 MM?</a:t>
            </a:r>
          </a:p>
        </p:txBody>
      </p:sp>
    </p:spTree>
    <p:extLst>
      <p:ext uri="{BB962C8B-B14F-4D97-AF65-F5344CB8AC3E}">
        <p14:creationId xmlns:p14="http://schemas.microsoft.com/office/powerpoint/2010/main" val="1904563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Revenue Budget</a:t>
            </a:r>
            <a:endParaRPr lang="en-US" dirty="0"/>
          </a:p>
        </p:txBody>
      </p:sp>
      <p:graphicFrame>
        <p:nvGraphicFramePr>
          <p:cNvPr id="3" name="Table 2"/>
          <p:cNvGraphicFramePr>
            <a:graphicFrameLocks noGrp="1"/>
          </p:cNvGraphicFramePr>
          <p:nvPr>
            <p:extLst/>
          </p:nvPr>
        </p:nvGraphicFramePr>
        <p:xfrm>
          <a:off x="628650" y="2068829"/>
          <a:ext cx="5503546" cy="3400424"/>
        </p:xfrm>
        <a:graphic>
          <a:graphicData uri="http://schemas.openxmlformats.org/drawingml/2006/table">
            <a:tbl>
              <a:tblPr/>
              <a:tblGrid>
                <a:gridCol w="1810980">
                  <a:extLst>
                    <a:ext uri="{9D8B030D-6E8A-4147-A177-3AD203B41FA5}">
                      <a16:colId xmlns:a16="http://schemas.microsoft.com/office/drawing/2014/main" val="4009379142"/>
                    </a:ext>
                  </a:extLst>
                </a:gridCol>
                <a:gridCol w="1037872">
                  <a:extLst>
                    <a:ext uri="{9D8B030D-6E8A-4147-A177-3AD203B41FA5}">
                      <a16:colId xmlns:a16="http://schemas.microsoft.com/office/drawing/2014/main" val="2804276938"/>
                    </a:ext>
                  </a:extLst>
                </a:gridCol>
                <a:gridCol w="1315360">
                  <a:extLst>
                    <a:ext uri="{9D8B030D-6E8A-4147-A177-3AD203B41FA5}">
                      <a16:colId xmlns:a16="http://schemas.microsoft.com/office/drawing/2014/main" val="2477298164"/>
                    </a:ext>
                  </a:extLst>
                </a:gridCol>
                <a:gridCol w="1339334">
                  <a:extLst>
                    <a:ext uri="{9D8B030D-6E8A-4147-A177-3AD203B41FA5}">
                      <a16:colId xmlns:a16="http://schemas.microsoft.com/office/drawing/2014/main" val="3469828065"/>
                    </a:ext>
                  </a:extLst>
                </a:gridCol>
              </a:tblGrid>
              <a:tr h="399638">
                <a:tc>
                  <a:txBody>
                    <a:bodyPr/>
                    <a:lstStyle/>
                    <a:p>
                      <a:pPr algn="l" fontAlgn="b"/>
                      <a:r>
                        <a:rPr lang="en-US" sz="2100" b="0" i="0" u="none" strike="noStrike" dirty="0">
                          <a:solidFill>
                            <a:srgbClr val="000000"/>
                          </a:solidFill>
                          <a:effectLst/>
                          <a:latin typeface="Calibri" panose="020F0502020204030204" pitchFamily="34" charset="0"/>
                        </a:rPr>
                        <a:t> </a:t>
                      </a:r>
                    </a:p>
                  </a:txBody>
                  <a:tcPr marL="5715" marR="5715" marT="5715" marB="0" anchor="b">
                    <a:lnL w="6350" cap="flat" cmpd="sng" algn="ctr">
                      <a:noFill/>
                      <a:prstDash val="solid"/>
                      <a:round/>
                      <a:headEnd type="none" w="med" len="med"/>
                      <a:tailEnd type="none" w="med" len="med"/>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FY19</a:t>
                      </a:r>
                    </a:p>
                  </a:txBody>
                  <a:tcPr marL="5715" marR="5715" marT="5715" marB="0" anchor="b">
                    <a:lnL>
                      <a:noFill/>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FY20</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effectLst/>
                          <a:latin typeface="Arial" panose="020B0604020202020204" pitchFamily="34" charset="0"/>
                        </a:rPr>
                        <a:t>FY21 (budgeted)</a:t>
                      </a:r>
                      <a:endParaRPr lang="en-US" sz="1200" b="1" i="0" u="none" strike="noStrike" dirty="0">
                        <a:solidFill>
                          <a:srgbClr val="000000"/>
                        </a:solidFill>
                        <a:effectLst/>
                        <a:latin typeface="Arial" panose="020B0604020202020204" pitchFamily="34" charset="0"/>
                      </a:endParaRP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86492807"/>
                  </a:ext>
                </a:extLst>
              </a:tr>
              <a:tr h="231369">
                <a:tc>
                  <a:txBody>
                    <a:bodyPr/>
                    <a:lstStyle/>
                    <a:p>
                      <a:pPr algn="l" fontAlgn="ctr"/>
                      <a:r>
                        <a:rPr lang="en-US" sz="1200" b="0" i="0" u="none" strike="noStrike" dirty="0">
                          <a:solidFill>
                            <a:srgbClr val="000000"/>
                          </a:solidFill>
                          <a:effectLst/>
                          <a:latin typeface="Arial" panose="020B0604020202020204" pitchFamily="34" charset="0"/>
                        </a:rPr>
                        <a:t>Tuition and Fees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$124,548,154</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$126,853,439</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$120,891,674</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28548763"/>
                  </a:ext>
                </a:extLst>
              </a:tr>
              <a:tr h="231369">
                <a:tc>
                  <a:txBody>
                    <a:bodyPr/>
                    <a:lstStyle/>
                    <a:p>
                      <a:pPr algn="l" fontAlgn="ctr"/>
                      <a:r>
                        <a:rPr lang="en-US" sz="1200" b="0" i="0" u="none" strike="noStrike" dirty="0">
                          <a:solidFill>
                            <a:srgbClr val="000000"/>
                          </a:solidFill>
                          <a:effectLst/>
                          <a:latin typeface="Arial" panose="020B0604020202020204" pitchFamily="34" charset="0"/>
                        </a:rPr>
                        <a:t>Scholarship Allowance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(37,770,678)</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(37,848,888)</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(42,105,102)</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6122254"/>
                  </a:ext>
                </a:extLst>
              </a:tr>
              <a:tr h="231369">
                <a:tc>
                  <a:txBody>
                    <a:bodyPr/>
                    <a:lstStyle/>
                    <a:p>
                      <a:pPr algn="l" fontAlgn="ctr"/>
                      <a:r>
                        <a:rPr lang="en-US" sz="1200" b="1" i="0" u="none" strike="noStrike" dirty="0">
                          <a:solidFill>
                            <a:srgbClr val="000000"/>
                          </a:solidFill>
                          <a:effectLst/>
                          <a:latin typeface="Arial" panose="020B0604020202020204" pitchFamily="34" charset="0"/>
                        </a:rPr>
                        <a:t>Net Tuition &amp; Fees</a:t>
                      </a:r>
                    </a:p>
                  </a:txBody>
                  <a:tcPr marL="20574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86,777,476</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$89,004,551</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$78,786,571</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6854031"/>
                  </a:ext>
                </a:extLst>
              </a:tr>
              <a:tr h="231369">
                <a:tc>
                  <a:txBody>
                    <a:bodyPr/>
                    <a:lstStyle/>
                    <a:p>
                      <a:pPr algn="l" fontAlgn="ctr"/>
                      <a:r>
                        <a:rPr lang="en-US" sz="1200" b="0" i="0" u="none" strike="noStrike" dirty="0">
                          <a:solidFill>
                            <a:srgbClr val="000000"/>
                          </a:solidFill>
                          <a:effectLst/>
                          <a:latin typeface="Arial" panose="020B0604020202020204" pitchFamily="34" charset="0"/>
                        </a:rPr>
                        <a:t>State Appropriation</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50,185,510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43,543,499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43,560,524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7012801"/>
                  </a:ext>
                </a:extLst>
              </a:tr>
              <a:tr h="231369">
                <a:tc>
                  <a:txBody>
                    <a:bodyPr/>
                    <a:lstStyle/>
                    <a:p>
                      <a:pPr algn="l" fontAlgn="ctr"/>
                      <a:r>
                        <a:rPr lang="en-US" sz="1200" b="0" i="0" u="none" strike="noStrike" dirty="0">
                          <a:solidFill>
                            <a:srgbClr val="000000"/>
                          </a:solidFill>
                          <a:effectLst/>
                          <a:latin typeface="Arial" panose="020B0604020202020204" pitchFamily="34" charset="0"/>
                        </a:rPr>
                        <a:t>Grant and Contract</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0 </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0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0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83874458"/>
                  </a:ext>
                </a:extLst>
              </a:tr>
              <a:tr h="231369">
                <a:tc>
                  <a:txBody>
                    <a:bodyPr/>
                    <a:lstStyle/>
                    <a:p>
                      <a:pPr algn="l" fontAlgn="ctr"/>
                      <a:r>
                        <a:rPr lang="en-US" sz="1200" b="0" i="0" u="none" strike="noStrike">
                          <a:solidFill>
                            <a:srgbClr val="000000"/>
                          </a:solidFill>
                          <a:effectLst/>
                          <a:latin typeface="Arial" panose="020B0604020202020204" pitchFamily="34" charset="0"/>
                        </a:rPr>
                        <a:t>Gift Revenues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481,131 </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385,737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317,500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2008158"/>
                  </a:ext>
                </a:extLst>
              </a:tr>
              <a:tr h="231369">
                <a:tc>
                  <a:txBody>
                    <a:bodyPr/>
                    <a:lstStyle/>
                    <a:p>
                      <a:pPr algn="l" fontAlgn="ctr"/>
                      <a:r>
                        <a:rPr lang="en-US" sz="1200" b="0" i="0" u="none" strike="noStrike" dirty="0">
                          <a:solidFill>
                            <a:srgbClr val="000000"/>
                          </a:solidFill>
                          <a:effectLst/>
                          <a:latin typeface="Arial" panose="020B0604020202020204" pitchFamily="34" charset="0"/>
                        </a:rPr>
                        <a:t>Recovery of F &amp; A</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6,941,286 </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6,802,499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6,099,000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2922868"/>
                  </a:ext>
                </a:extLst>
              </a:tr>
              <a:tr h="455727">
                <a:tc>
                  <a:txBody>
                    <a:bodyPr/>
                    <a:lstStyle/>
                    <a:p>
                      <a:pPr algn="l" fontAlgn="ctr"/>
                      <a:r>
                        <a:rPr lang="en-US" sz="1200" b="0" i="0" u="none" strike="noStrike" dirty="0">
                          <a:solidFill>
                            <a:srgbClr val="000000"/>
                          </a:solidFill>
                          <a:effectLst/>
                          <a:latin typeface="Arial" panose="020B0604020202020204" pitchFamily="34" charset="0"/>
                        </a:rPr>
                        <a:t>Endowment &amp; Investment Income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1,969,324 </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2,035,737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1,496,386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2568567"/>
                  </a:ext>
                </a:extLst>
              </a:tr>
              <a:tr h="231369">
                <a:tc>
                  <a:txBody>
                    <a:bodyPr/>
                    <a:lstStyle/>
                    <a:p>
                      <a:pPr algn="l" fontAlgn="ctr"/>
                      <a:r>
                        <a:rPr lang="en-US" sz="1200" b="0" i="0" u="none" strike="noStrike" dirty="0">
                          <a:solidFill>
                            <a:srgbClr val="000000"/>
                          </a:solidFill>
                          <a:effectLst/>
                          <a:latin typeface="Arial" panose="020B0604020202020204" pitchFamily="34" charset="0"/>
                        </a:rPr>
                        <a:t>Sales &amp; Services Income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989,382</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1,177,479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1,093,340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9134952"/>
                  </a:ext>
                </a:extLst>
              </a:tr>
              <a:tr h="231369">
                <a:tc>
                  <a:txBody>
                    <a:bodyPr/>
                    <a:lstStyle/>
                    <a:p>
                      <a:pPr algn="l" fontAlgn="ctr"/>
                      <a:r>
                        <a:rPr lang="en-US" sz="1200" b="0" i="0" u="none" strike="noStrike" dirty="0">
                          <a:solidFill>
                            <a:srgbClr val="000000"/>
                          </a:solidFill>
                          <a:effectLst/>
                          <a:latin typeface="Arial" panose="020B0604020202020204" pitchFamily="34" charset="0"/>
                        </a:rPr>
                        <a:t>Other Incomes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3,464,299 </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2,872,553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3,283,657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03346629"/>
                  </a:ext>
                </a:extLst>
              </a:tr>
              <a:tr h="231369">
                <a:tc>
                  <a:txBody>
                    <a:bodyPr/>
                    <a:lstStyle/>
                    <a:p>
                      <a:pPr algn="l" fontAlgn="ctr"/>
                      <a:r>
                        <a:rPr lang="en-US" sz="1200" b="0" i="0" u="none" strike="noStrike" dirty="0">
                          <a:solidFill>
                            <a:srgbClr val="000000"/>
                          </a:solidFill>
                          <a:effectLst/>
                          <a:latin typeface="Arial" panose="020B0604020202020204" pitchFamily="34" charset="0"/>
                        </a:rPr>
                        <a:t>Revenue Contingency</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(938,512)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0679291"/>
                  </a:ext>
                </a:extLst>
              </a:tr>
              <a:tr h="231369">
                <a:tc>
                  <a:txBody>
                    <a:bodyPr/>
                    <a:lstStyle/>
                    <a:p>
                      <a:pPr algn="l" fontAlgn="ctr"/>
                      <a:r>
                        <a:rPr lang="en-US" sz="1200" b="1" i="0" u="none" strike="noStrike" dirty="0">
                          <a:solidFill>
                            <a:srgbClr val="000000"/>
                          </a:solidFill>
                          <a:effectLst/>
                          <a:latin typeface="Arial" panose="020B0604020202020204" pitchFamily="34" charset="0"/>
                        </a:rPr>
                        <a:t>Total Revenues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$150,808,407</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145,822,055</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$133,698,466</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8708060"/>
                  </a:ext>
                </a:extLst>
              </a:tr>
            </a:tbl>
          </a:graphicData>
        </a:graphic>
      </p:graphicFrame>
      <p:sp>
        <p:nvSpPr>
          <p:cNvPr id="4" name="TextBox 3"/>
          <p:cNvSpPr txBox="1"/>
          <p:nvPr/>
        </p:nvSpPr>
        <p:spPr>
          <a:xfrm>
            <a:off x="6496197" y="2573046"/>
            <a:ext cx="2453640" cy="507831"/>
          </a:xfrm>
          <a:prstGeom prst="rect">
            <a:avLst/>
          </a:prstGeom>
          <a:noFill/>
        </p:spPr>
        <p:txBody>
          <a:bodyPr wrap="square" rtlCol="0">
            <a:spAutoFit/>
          </a:bodyPr>
          <a:lstStyle/>
          <a:p>
            <a:pPr defTabSz="685800"/>
            <a:r>
              <a:rPr lang="en-US" sz="1350" dirty="0">
                <a:solidFill>
                  <a:srgbClr val="FF0000"/>
                </a:solidFill>
                <a:latin typeface="Calibri" panose="020F0502020204030204"/>
              </a:rPr>
              <a:t>$4.2 MM = 11% increase vs previous year</a:t>
            </a:r>
          </a:p>
        </p:txBody>
      </p:sp>
      <p:sp>
        <p:nvSpPr>
          <p:cNvPr id="5" name="TextBox 4"/>
          <p:cNvSpPr txBox="1"/>
          <p:nvPr/>
        </p:nvSpPr>
        <p:spPr>
          <a:xfrm>
            <a:off x="3484880" y="2680969"/>
            <a:ext cx="484428"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30%</a:t>
            </a:r>
          </a:p>
        </p:txBody>
      </p:sp>
      <p:sp>
        <p:nvSpPr>
          <p:cNvPr id="6" name="TextBox 5"/>
          <p:cNvSpPr txBox="1"/>
          <p:nvPr/>
        </p:nvSpPr>
        <p:spPr>
          <a:xfrm>
            <a:off x="4752340" y="2676921"/>
            <a:ext cx="484428"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30%</a:t>
            </a:r>
          </a:p>
        </p:txBody>
      </p:sp>
      <p:sp>
        <p:nvSpPr>
          <p:cNvPr id="7" name="TextBox 6"/>
          <p:cNvSpPr txBox="1"/>
          <p:nvPr/>
        </p:nvSpPr>
        <p:spPr>
          <a:xfrm>
            <a:off x="6088815" y="2676921"/>
            <a:ext cx="484428"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35%</a:t>
            </a:r>
          </a:p>
        </p:txBody>
      </p:sp>
      <p:sp>
        <p:nvSpPr>
          <p:cNvPr id="8" name="TextBox 7"/>
          <p:cNvSpPr txBox="1"/>
          <p:nvPr/>
        </p:nvSpPr>
        <p:spPr>
          <a:xfrm>
            <a:off x="6487550" y="1659691"/>
            <a:ext cx="2453640" cy="715581"/>
          </a:xfrm>
          <a:prstGeom prst="rect">
            <a:avLst/>
          </a:prstGeom>
          <a:noFill/>
        </p:spPr>
        <p:txBody>
          <a:bodyPr wrap="square" rtlCol="0">
            <a:spAutoFit/>
          </a:bodyPr>
          <a:lstStyle/>
          <a:p>
            <a:pPr defTabSz="685800"/>
            <a:r>
              <a:rPr lang="en-US" sz="1350" dirty="0">
                <a:solidFill>
                  <a:srgbClr val="FF0000"/>
                </a:solidFill>
                <a:latin typeface="Calibri" panose="020F0502020204030204"/>
              </a:rPr>
              <a:t>Change: includes distance tuition, $1-2 MM, so at least $7 MM decline</a:t>
            </a:r>
          </a:p>
        </p:txBody>
      </p:sp>
      <p:cxnSp>
        <p:nvCxnSpPr>
          <p:cNvPr id="10" name="Straight Arrow Connector 9"/>
          <p:cNvCxnSpPr>
            <a:stCxn id="8" idx="1"/>
          </p:cNvCxnSpPr>
          <p:nvPr/>
        </p:nvCxnSpPr>
        <p:spPr>
          <a:xfrm flipH="1">
            <a:off x="6132195" y="2005939"/>
            <a:ext cx="355355" cy="5124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96197" y="3354922"/>
            <a:ext cx="2453640" cy="300082"/>
          </a:xfrm>
          <a:prstGeom prst="rect">
            <a:avLst/>
          </a:prstGeom>
          <a:noFill/>
        </p:spPr>
        <p:txBody>
          <a:bodyPr wrap="square" rtlCol="0">
            <a:spAutoFit/>
          </a:bodyPr>
          <a:lstStyle/>
          <a:p>
            <a:pPr defTabSz="685800"/>
            <a:r>
              <a:rPr lang="en-US" sz="1350" dirty="0">
                <a:solidFill>
                  <a:srgbClr val="70AD47">
                    <a:lumMod val="50000"/>
                  </a:srgbClr>
                </a:solidFill>
                <a:latin typeface="Calibri" panose="020F0502020204030204"/>
              </a:rPr>
              <a:t>(G&amp;C are dedicated, not GRA)</a:t>
            </a:r>
          </a:p>
        </p:txBody>
      </p:sp>
      <p:sp>
        <p:nvSpPr>
          <p:cNvPr id="13" name="TextBox 12"/>
          <p:cNvSpPr txBox="1"/>
          <p:nvPr/>
        </p:nvSpPr>
        <p:spPr>
          <a:xfrm>
            <a:off x="6496197" y="3726838"/>
            <a:ext cx="2453640" cy="507831"/>
          </a:xfrm>
          <a:prstGeom prst="rect">
            <a:avLst/>
          </a:prstGeom>
          <a:noFill/>
        </p:spPr>
        <p:txBody>
          <a:bodyPr wrap="square" rtlCol="0">
            <a:spAutoFit/>
          </a:bodyPr>
          <a:lstStyle/>
          <a:p>
            <a:pPr defTabSz="685800"/>
            <a:r>
              <a:rPr lang="en-US" sz="1350" dirty="0">
                <a:solidFill>
                  <a:srgbClr val="FF0000"/>
                </a:solidFill>
                <a:latin typeface="Calibri" panose="020F0502020204030204"/>
              </a:rPr>
              <a:t>F&amp;A above budgeted so far;</a:t>
            </a:r>
          </a:p>
          <a:p>
            <a:pPr defTabSz="685800"/>
            <a:r>
              <a:rPr lang="en-US" sz="1350" dirty="0">
                <a:solidFill>
                  <a:srgbClr val="FF0000"/>
                </a:solidFill>
                <a:latin typeface="Calibri" panose="020F0502020204030204"/>
              </a:rPr>
              <a:t>F&amp;A ~ 4.6% of revenue</a:t>
            </a:r>
          </a:p>
        </p:txBody>
      </p:sp>
      <p:cxnSp>
        <p:nvCxnSpPr>
          <p:cNvPr id="15" name="Straight Connector 14"/>
          <p:cNvCxnSpPr/>
          <p:nvPr/>
        </p:nvCxnSpPr>
        <p:spPr>
          <a:xfrm>
            <a:off x="690881" y="4226825"/>
            <a:ext cx="81788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87550" y="4495382"/>
            <a:ext cx="2453640" cy="300082"/>
          </a:xfrm>
          <a:prstGeom prst="rect">
            <a:avLst/>
          </a:prstGeom>
          <a:noFill/>
        </p:spPr>
        <p:txBody>
          <a:bodyPr wrap="square" rtlCol="0">
            <a:spAutoFit/>
          </a:bodyPr>
          <a:lstStyle/>
          <a:p>
            <a:pPr defTabSz="685800"/>
            <a:r>
              <a:rPr lang="en-US" sz="1350" dirty="0">
                <a:solidFill>
                  <a:srgbClr val="70AD47">
                    <a:lumMod val="50000"/>
                  </a:srgbClr>
                </a:solidFill>
                <a:latin typeface="Calibri" panose="020F0502020204030204"/>
              </a:rPr>
              <a:t>(Havener rental fees, not dorms)</a:t>
            </a:r>
          </a:p>
        </p:txBody>
      </p:sp>
      <p:sp>
        <p:nvSpPr>
          <p:cNvPr id="18" name="TextBox 17"/>
          <p:cNvSpPr txBox="1"/>
          <p:nvPr/>
        </p:nvSpPr>
        <p:spPr>
          <a:xfrm>
            <a:off x="6487550" y="4168003"/>
            <a:ext cx="2453640" cy="300082"/>
          </a:xfrm>
          <a:prstGeom prst="rect">
            <a:avLst/>
          </a:prstGeom>
          <a:noFill/>
        </p:spPr>
        <p:txBody>
          <a:bodyPr wrap="square" rtlCol="0">
            <a:spAutoFit/>
          </a:bodyPr>
          <a:lstStyle/>
          <a:p>
            <a:pPr defTabSz="685800"/>
            <a:r>
              <a:rPr lang="en-US" sz="1350" dirty="0">
                <a:solidFill>
                  <a:srgbClr val="70AD47">
                    <a:lumMod val="50000"/>
                  </a:srgbClr>
                </a:solidFill>
                <a:latin typeface="Calibri" panose="020F0502020204030204"/>
              </a:rPr>
              <a:t>(Investments and gift “tax”)</a:t>
            </a:r>
          </a:p>
        </p:txBody>
      </p:sp>
      <p:sp>
        <p:nvSpPr>
          <p:cNvPr id="19" name="TextBox 18"/>
          <p:cNvSpPr txBox="1"/>
          <p:nvPr/>
        </p:nvSpPr>
        <p:spPr>
          <a:xfrm>
            <a:off x="6487549" y="4996804"/>
            <a:ext cx="2597396" cy="715581"/>
          </a:xfrm>
          <a:prstGeom prst="rect">
            <a:avLst/>
          </a:prstGeom>
          <a:noFill/>
        </p:spPr>
        <p:txBody>
          <a:bodyPr wrap="square" rtlCol="0">
            <a:spAutoFit/>
          </a:bodyPr>
          <a:lstStyle/>
          <a:p>
            <a:pPr defTabSz="685800"/>
            <a:r>
              <a:rPr lang="en-US" sz="1350" dirty="0">
                <a:solidFill>
                  <a:srgbClr val="70AD47">
                    <a:lumMod val="50000"/>
                  </a:srgbClr>
                </a:solidFill>
                <a:latin typeface="Calibri" panose="020F0502020204030204"/>
              </a:rPr>
              <a:t>Always $1MM contingency, System changed accounting location</a:t>
            </a:r>
          </a:p>
        </p:txBody>
      </p:sp>
      <p:sp>
        <p:nvSpPr>
          <p:cNvPr id="20" name="TextBox 19"/>
          <p:cNvSpPr txBox="1"/>
          <p:nvPr/>
        </p:nvSpPr>
        <p:spPr>
          <a:xfrm>
            <a:off x="3581401" y="5446927"/>
            <a:ext cx="2728472" cy="715581"/>
          </a:xfrm>
          <a:prstGeom prst="rect">
            <a:avLst/>
          </a:prstGeom>
          <a:noFill/>
        </p:spPr>
        <p:txBody>
          <a:bodyPr wrap="square" rtlCol="0">
            <a:spAutoFit/>
          </a:bodyPr>
          <a:lstStyle/>
          <a:p>
            <a:pPr defTabSz="685800"/>
            <a:r>
              <a:rPr lang="en-US" sz="1350" dirty="0">
                <a:solidFill>
                  <a:srgbClr val="FF0000"/>
                </a:solidFill>
                <a:latin typeface="Calibri" panose="020F0502020204030204"/>
              </a:rPr>
              <a:t>$12.1 MM lower than FY20, Tuition + Increased scholarships </a:t>
            </a:r>
            <a:r>
              <a:rPr lang="en-US" sz="1350" dirty="0">
                <a:solidFill>
                  <a:srgbClr val="FF0000"/>
                </a:solidFill>
                <a:latin typeface="Arial" panose="020B0604020202020204" pitchFamily="34" charset="0"/>
                <a:cs typeface="Arial" panose="020B0604020202020204" pitchFamily="34" charset="0"/>
              </a:rPr>
              <a:t>≥ $11.2 MM</a:t>
            </a:r>
            <a:endParaRPr lang="en-US" sz="1350" dirty="0">
              <a:solidFill>
                <a:srgbClr val="FF0000"/>
              </a:solidFill>
              <a:latin typeface="Calibri" panose="020F0502020204030204"/>
            </a:endParaRPr>
          </a:p>
        </p:txBody>
      </p:sp>
      <p:sp>
        <p:nvSpPr>
          <p:cNvPr id="21" name="TextBox 20"/>
          <p:cNvSpPr txBox="1"/>
          <p:nvPr/>
        </p:nvSpPr>
        <p:spPr>
          <a:xfrm>
            <a:off x="6487550" y="3124353"/>
            <a:ext cx="2409249" cy="300082"/>
          </a:xfrm>
          <a:prstGeom prst="rect">
            <a:avLst/>
          </a:prstGeom>
          <a:noFill/>
        </p:spPr>
        <p:txBody>
          <a:bodyPr wrap="none" rtlCol="0">
            <a:spAutoFit/>
          </a:bodyPr>
          <a:lstStyle/>
          <a:p>
            <a:pPr defTabSz="685800"/>
            <a:r>
              <a:rPr lang="en-US" sz="1350" dirty="0">
                <a:solidFill>
                  <a:srgbClr val="70AD47">
                    <a:lumMod val="50000"/>
                  </a:srgbClr>
                </a:solidFill>
                <a:latin typeface="Calibri" panose="020F0502020204030204"/>
              </a:rPr>
              <a:t>More withholding not expected</a:t>
            </a:r>
          </a:p>
        </p:txBody>
      </p:sp>
      <p:sp>
        <p:nvSpPr>
          <p:cNvPr id="22" name="TextBox 21"/>
          <p:cNvSpPr txBox="1"/>
          <p:nvPr/>
        </p:nvSpPr>
        <p:spPr>
          <a:xfrm>
            <a:off x="881134" y="1796686"/>
            <a:ext cx="3737754" cy="323165"/>
          </a:xfrm>
          <a:prstGeom prst="rect">
            <a:avLst/>
          </a:prstGeom>
          <a:noFill/>
        </p:spPr>
        <p:txBody>
          <a:bodyPr wrap="none" rtlCol="0">
            <a:spAutoFit/>
          </a:bodyPr>
          <a:lstStyle/>
          <a:p>
            <a:pPr defTabSz="685800"/>
            <a:r>
              <a:rPr lang="en-US" sz="1500" dirty="0">
                <a:solidFill>
                  <a:prstClr val="black"/>
                </a:solidFill>
                <a:latin typeface="Calibri" panose="020F0502020204030204"/>
              </a:rPr>
              <a:t>$58,280,686 of budget is not general revenue</a:t>
            </a:r>
          </a:p>
        </p:txBody>
      </p:sp>
    </p:spTree>
    <p:extLst>
      <p:ext uri="{BB962C8B-B14F-4D97-AF65-F5344CB8AC3E}">
        <p14:creationId xmlns:p14="http://schemas.microsoft.com/office/powerpoint/2010/main" val="1174557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 cut &gt; All funds cut</a:t>
            </a:r>
            <a:endParaRPr lang="en-US" dirty="0"/>
          </a:p>
        </p:txBody>
      </p:sp>
      <p:graphicFrame>
        <p:nvGraphicFramePr>
          <p:cNvPr id="3" name="Table 2"/>
          <p:cNvGraphicFramePr>
            <a:graphicFrameLocks noGrp="1"/>
          </p:cNvGraphicFramePr>
          <p:nvPr>
            <p:extLst/>
          </p:nvPr>
        </p:nvGraphicFramePr>
        <p:xfrm>
          <a:off x="628650" y="2068829"/>
          <a:ext cx="5503546" cy="3400424"/>
        </p:xfrm>
        <a:graphic>
          <a:graphicData uri="http://schemas.openxmlformats.org/drawingml/2006/table">
            <a:tbl>
              <a:tblPr/>
              <a:tblGrid>
                <a:gridCol w="1810980">
                  <a:extLst>
                    <a:ext uri="{9D8B030D-6E8A-4147-A177-3AD203B41FA5}">
                      <a16:colId xmlns:a16="http://schemas.microsoft.com/office/drawing/2014/main" val="4009379142"/>
                    </a:ext>
                  </a:extLst>
                </a:gridCol>
                <a:gridCol w="1037872">
                  <a:extLst>
                    <a:ext uri="{9D8B030D-6E8A-4147-A177-3AD203B41FA5}">
                      <a16:colId xmlns:a16="http://schemas.microsoft.com/office/drawing/2014/main" val="2804276938"/>
                    </a:ext>
                  </a:extLst>
                </a:gridCol>
                <a:gridCol w="1315360">
                  <a:extLst>
                    <a:ext uri="{9D8B030D-6E8A-4147-A177-3AD203B41FA5}">
                      <a16:colId xmlns:a16="http://schemas.microsoft.com/office/drawing/2014/main" val="2477298164"/>
                    </a:ext>
                  </a:extLst>
                </a:gridCol>
                <a:gridCol w="1339334">
                  <a:extLst>
                    <a:ext uri="{9D8B030D-6E8A-4147-A177-3AD203B41FA5}">
                      <a16:colId xmlns:a16="http://schemas.microsoft.com/office/drawing/2014/main" val="3469828065"/>
                    </a:ext>
                  </a:extLst>
                </a:gridCol>
              </a:tblGrid>
              <a:tr h="399638">
                <a:tc>
                  <a:txBody>
                    <a:bodyPr/>
                    <a:lstStyle/>
                    <a:p>
                      <a:pPr algn="l" fontAlgn="b"/>
                      <a:r>
                        <a:rPr lang="en-US" sz="2100" b="0" i="0" u="none" strike="noStrike" dirty="0">
                          <a:solidFill>
                            <a:srgbClr val="000000"/>
                          </a:solidFill>
                          <a:effectLst/>
                          <a:latin typeface="Calibri" panose="020F0502020204030204" pitchFamily="34" charset="0"/>
                        </a:rPr>
                        <a:t> </a:t>
                      </a:r>
                    </a:p>
                  </a:txBody>
                  <a:tcPr marL="5715" marR="5715" marT="5715" marB="0" anchor="b">
                    <a:lnL w="6350" cap="flat" cmpd="sng" algn="ctr">
                      <a:noFill/>
                      <a:prstDash val="solid"/>
                      <a:round/>
                      <a:headEnd type="none" w="med" len="med"/>
                      <a:tailEnd type="none" w="med" len="med"/>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endParaRPr lang="en-US" sz="1200" b="1" i="0" u="none" strike="noStrike" dirty="0">
                        <a:solidFill>
                          <a:srgbClr val="000000"/>
                        </a:solidFill>
                        <a:effectLst/>
                        <a:latin typeface="Arial" panose="020B0604020202020204" pitchFamily="34" charset="0"/>
                      </a:endParaRPr>
                    </a:p>
                  </a:txBody>
                  <a:tcPr marL="5715" marR="5715" marT="5715" marB="0" anchor="b">
                    <a:lnL>
                      <a:noFill/>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200" b="1" i="0" u="none" strike="noStrike" dirty="0">
                        <a:solidFill>
                          <a:srgbClr val="000000"/>
                        </a:solidFill>
                        <a:effectLst/>
                        <a:latin typeface="Arial" panose="020B0604020202020204" pitchFamily="34" charset="0"/>
                      </a:endParaRP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effectLst/>
                          <a:latin typeface="Arial" panose="020B0604020202020204" pitchFamily="34" charset="0"/>
                        </a:rPr>
                        <a:t>FY21</a:t>
                      </a:r>
                      <a:endParaRPr lang="en-US" sz="1200" b="1" i="0" u="none" strike="noStrike" dirty="0">
                        <a:solidFill>
                          <a:srgbClr val="000000"/>
                        </a:solidFill>
                        <a:effectLst/>
                        <a:latin typeface="Arial" panose="020B0604020202020204" pitchFamily="34" charset="0"/>
                      </a:endParaRP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86492807"/>
                  </a:ext>
                </a:extLst>
              </a:tr>
              <a:tr h="231369">
                <a:tc>
                  <a:txBody>
                    <a:bodyPr/>
                    <a:lstStyle/>
                    <a:p>
                      <a:pPr algn="l" fontAlgn="ctr"/>
                      <a:r>
                        <a:rPr lang="en-US" sz="1200" b="0" i="0" u="none" strike="noStrike" dirty="0">
                          <a:solidFill>
                            <a:srgbClr val="000000"/>
                          </a:solidFill>
                          <a:effectLst/>
                          <a:latin typeface="Arial" panose="020B0604020202020204" pitchFamily="34" charset="0"/>
                        </a:rPr>
                        <a:t>Tuition and Fees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smtClean="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$688,792</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28548763"/>
                  </a:ext>
                </a:extLst>
              </a:tr>
              <a:tr h="231369">
                <a:tc>
                  <a:txBody>
                    <a:bodyPr/>
                    <a:lstStyle/>
                    <a:p>
                      <a:pPr algn="l" fontAlgn="ctr"/>
                      <a:r>
                        <a:rPr lang="en-US" sz="1200" b="0" i="0" u="none" strike="noStrike" dirty="0">
                          <a:solidFill>
                            <a:srgbClr val="000000"/>
                          </a:solidFill>
                          <a:effectLst/>
                          <a:latin typeface="Arial" panose="020B0604020202020204" pitchFamily="34" charset="0"/>
                        </a:rPr>
                        <a:t>Scholarship Allowance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(6,986,356)</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6122254"/>
                  </a:ext>
                </a:extLst>
              </a:tr>
              <a:tr h="231369">
                <a:tc>
                  <a:txBody>
                    <a:bodyPr/>
                    <a:lstStyle/>
                    <a:p>
                      <a:pPr algn="l" fontAlgn="ctr"/>
                      <a:r>
                        <a:rPr lang="en-US" sz="1200" b="1" i="0" u="none" strike="noStrike" dirty="0">
                          <a:solidFill>
                            <a:srgbClr val="000000"/>
                          </a:solidFill>
                          <a:effectLst/>
                          <a:latin typeface="Arial" panose="020B0604020202020204" pitchFamily="34" charset="0"/>
                        </a:rPr>
                        <a:t>Net Tuition &amp; Fees</a:t>
                      </a:r>
                    </a:p>
                  </a:txBody>
                  <a:tcPr marL="20574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($6,297,565)</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6854031"/>
                  </a:ext>
                </a:extLst>
              </a:tr>
              <a:tr h="231369">
                <a:tc>
                  <a:txBody>
                    <a:bodyPr/>
                    <a:lstStyle/>
                    <a:p>
                      <a:pPr algn="l" fontAlgn="ctr"/>
                      <a:r>
                        <a:rPr lang="en-US" sz="1200" b="0" i="0" u="none" strike="noStrike" dirty="0">
                          <a:solidFill>
                            <a:srgbClr val="000000"/>
                          </a:solidFill>
                          <a:effectLst/>
                          <a:latin typeface="Arial" panose="020B0604020202020204" pitchFamily="34" charset="0"/>
                        </a:rPr>
                        <a:t>State Appropriation</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0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7012801"/>
                  </a:ext>
                </a:extLst>
              </a:tr>
              <a:tr h="231369">
                <a:tc>
                  <a:txBody>
                    <a:bodyPr/>
                    <a:lstStyle/>
                    <a:p>
                      <a:pPr algn="l" fontAlgn="ctr"/>
                      <a:r>
                        <a:rPr lang="en-US" sz="1200" b="0" i="0" u="none" strike="noStrike" dirty="0">
                          <a:solidFill>
                            <a:srgbClr val="000000"/>
                          </a:solidFill>
                          <a:effectLst/>
                          <a:latin typeface="Arial" panose="020B0604020202020204" pitchFamily="34" charset="0"/>
                        </a:rPr>
                        <a:t>Grant and Contract</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(796,686)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83874458"/>
                  </a:ext>
                </a:extLst>
              </a:tr>
              <a:tr h="231369">
                <a:tc>
                  <a:txBody>
                    <a:bodyPr/>
                    <a:lstStyle/>
                    <a:p>
                      <a:pPr algn="l" fontAlgn="ctr"/>
                      <a:r>
                        <a:rPr lang="en-US" sz="1200" b="0" i="0" u="none" strike="noStrike">
                          <a:solidFill>
                            <a:srgbClr val="000000"/>
                          </a:solidFill>
                          <a:effectLst/>
                          <a:latin typeface="Arial" panose="020B0604020202020204" pitchFamily="34" charset="0"/>
                        </a:rPr>
                        <a:t>Gift Revenues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(3,201,333)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2008158"/>
                  </a:ext>
                </a:extLst>
              </a:tr>
              <a:tr h="231369">
                <a:tc>
                  <a:txBody>
                    <a:bodyPr/>
                    <a:lstStyle/>
                    <a:p>
                      <a:pPr algn="l" fontAlgn="ctr"/>
                      <a:r>
                        <a:rPr lang="en-US" sz="1200" b="0" i="0" u="none" strike="noStrike" dirty="0">
                          <a:solidFill>
                            <a:srgbClr val="000000"/>
                          </a:solidFill>
                          <a:effectLst/>
                          <a:latin typeface="Arial" panose="020B0604020202020204" pitchFamily="34" charset="0"/>
                        </a:rPr>
                        <a:t>Recovery of F &amp; A</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(703,069)</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2922868"/>
                  </a:ext>
                </a:extLst>
              </a:tr>
              <a:tr h="455727">
                <a:tc>
                  <a:txBody>
                    <a:bodyPr/>
                    <a:lstStyle/>
                    <a:p>
                      <a:pPr algn="l" fontAlgn="ctr"/>
                      <a:r>
                        <a:rPr lang="en-US" sz="1200" b="0" i="0" u="none" strike="noStrike" dirty="0">
                          <a:solidFill>
                            <a:srgbClr val="000000"/>
                          </a:solidFill>
                          <a:effectLst/>
                          <a:latin typeface="Arial" panose="020B0604020202020204" pitchFamily="34" charset="0"/>
                        </a:rPr>
                        <a:t>Endowment &amp; Investment Income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(17,297)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2568567"/>
                  </a:ext>
                </a:extLst>
              </a:tr>
              <a:tr h="231369">
                <a:tc>
                  <a:txBody>
                    <a:bodyPr/>
                    <a:lstStyle/>
                    <a:p>
                      <a:pPr algn="l" fontAlgn="ctr"/>
                      <a:r>
                        <a:rPr lang="en-US" sz="1200" b="0" i="0" u="none" strike="noStrike" dirty="0">
                          <a:solidFill>
                            <a:srgbClr val="000000"/>
                          </a:solidFill>
                          <a:effectLst/>
                          <a:latin typeface="Arial" panose="020B0604020202020204" pitchFamily="34" charset="0"/>
                        </a:rPr>
                        <a:t>Sales &amp; Services Income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(1,590,749)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9134952"/>
                  </a:ext>
                </a:extLst>
              </a:tr>
              <a:tr h="231369">
                <a:tc>
                  <a:txBody>
                    <a:bodyPr/>
                    <a:lstStyle/>
                    <a:p>
                      <a:pPr algn="l" fontAlgn="ctr"/>
                      <a:r>
                        <a:rPr lang="en-US" sz="1200" b="0" i="0" u="none" strike="noStrike" dirty="0">
                          <a:solidFill>
                            <a:srgbClr val="000000"/>
                          </a:solidFill>
                          <a:effectLst/>
                          <a:latin typeface="Arial" panose="020B0604020202020204" pitchFamily="34" charset="0"/>
                        </a:rPr>
                        <a:t>Other Incomes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4,327,371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03346629"/>
                  </a:ext>
                </a:extLst>
              </a:tr>
              <a:tr h="231369">
                <a:tc>
                  <a:txBody>
                    <a:bodyPr/>
                    <a:lstStyle/>
                    <a:p>
                      <a:pPr algn="l" fontAlgn="ctr"/>
                      <a:r>
                        <a:rPr lang="en-US" sz="1200" b="0" i="0" u="none" strike="noStrike" dirty="0">
                          <a:solidFill>
                            <a:srgbClr val="000000"/>
                          </a:solidFill>
                          <a:effectLst/>
                          <a:latin typeface="Arial" panose="020B0604020202020204" pitchFamily="34" charset="0"/>
                        </a:rPr>
                        <a:t>Revenue Contingency</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0</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0679291"/>
                  </a:ext>
                </a:extLst>
              </a:tr>
              <a:tr h="231369">
                <a:tc>
                  <a:txBody>
                    <a:bodyPr/>
                    <a:lstStyle/>
                    <a:p>
                      <a:pPr algn="l" fontAlgn="ctr"/>
                      <a:r>
                        <a:rPr lang="en-US" sz="1200" b="1" i="0" u="none" strike="noStrike" dirty="0">
                          <a:solidFill>
                            <a:srgbClr val="000000"/>
                          </a:solidFill>
                          <a:effectLst/>
                          <a:latin typeface="Arial" panose="020B0604020202020204" pitchFamily="34" charset="0"/>
                        </a:rPr>
                        <a:t>Total Revenues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($8,279,325)</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8708060"/>
                  </a:ext>
                </a:extLst>
              </a:tr>
            </a:tbl>
          </a:graphicData>
        </a:graphic>
      </p:graphicFrame>
      <p:sp>
        <p:nvSpPr>
          <p:cNvPr id="5" name="Rectangle 4"/>
          <p:cNvSpPr/>
          <p:nvPr/>
        </p:nvSpPr>
        <p:spPr>
          <a:xfrm>
            <a:off x="2346960" y="1826455"/>
            <a:ext cx="3785235" cy="507831"/>
          </a:xfrm>
          <a:prstGeom prst="rect">
            <a:avLst/>
          </a:prstGeom>
        </p:spPr>
        <p:txBody>
          <a:bodyPr wrap="square">
            <a:spAutoFit/>
          </a:bodyPr>
          <a:lstStyle/>
          <a:p>
            <a:pPr defTabSz="685800"/>
            <a:r>
              <a:rPr lang="en-US" sz="1350" dirty="0">
                <a:solidFill>
                  <a:srgbClr val="FF0000"/>
                </a:solidFill>
                <a:latin typeface="Calibri" panose="020F0502020204030204" pitchFamily="34" charset="0"/>
                <a:ea typeface="Calibri" panose="020F0502020204030204" pitchFamily="34" charset="0"/>
                <a:cs typeface="Times New Roman" panose="02020603050405020304" pitchFamily="18" charset="0"/>
              </a:rPr>
              <a:t>All funds includes capital gifts and changes in market value of investments, non-spendable.</a:t>
            </a:r>
            <a:endParaRPr lang="en-US" sz="1350" dirty="0">
              <a:solidFill>
                <a:srgbClr val="FF0000"/>
              </a:solidFill>
              <a:latin typeface="Calibri" panose="020F0502020204030204"/>
            </a:endParaRPr>
          </a:p>
        </p:txBody>
      </p:sp>
      <p:sp>
        <p:nvSpPr>
          <p:cNvPr id="6" name="Rectangle 5"/>
          <p:cNvSpPr/>
          <p:nvPr/>
        </p:nvSpPr>
        <p:spPr>
          <a:xfrm>
            <a:off x="6268720" y="2474155"/>
            <a:ext cx="2910840" cy="507831"/>
          </a:xfrm>
          <a:prstGeom prst="rect">
            <a:avLst/>
          </a:prstGeom>
        </p:spPr>
        <p:txBody>
          <a:bodyPr wrap="square">
            <a:spAutoFit/>
          </a:bodyPr>
          <a:lstStyle/>
          <a:p>
            <a:pPr defTabSz="685800"/>
            <a:r>
              <a:rPr lang="en-US" sz="1350" dirty="0">
                <a:solidFill>
                  <a:srgbClr val="FF0000"/>
                </a:solidFill>
                <a:latin typeface="Calibri" panose="020F0502020204030204" pitchFamily="34" charset="0"/>
                <a:ea typeface="Calibri" panose="020F0502020204030204" pitchFamily="34" charset="0"/>
                <a:cs typeface="Times New Roman" panose="02020603050405020304" pitchFamily="18" charset="0"/>
              </a:rPr>
              <a:t>All funds shows cost is less by $2.7 MM, GRA shows more by $4.2 MM </a:t>
            </a:r>
            <a:endParaRPr lang="en-US" sz="1350" dirty="0">
              <a:solidFill>
                <a:srgbClr val="FF0000"/>
              </a:solidFill>
              <a:latin typeface="Calibri" panose="020F0502020204030204"/>
            </a:endParaRPr>
          </a:p>
        </p:txBody>
      </p:sp>
      <p:cxnSp>
        <p:nvCxnSpPr>
          <p:cNvPr id="8" name="Straight Arrow Connector 7"/>
          <p:cNvCxnSpPr>
            <a:stCxn id="6" idx="1"/>
          </p:cNvCxnSpPr>
          <p:nvPr/>
        </p:nvCxnSpPr>
        <p:spPr>
          <a:xfrm flipH="1">
            <a:off x="6132196" y="2716530"/>
            <a:ext cx="136524" cy="914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268720" y="3594982"/>
            <a:ext cx="2910840" cy="300082"/>
          </a:xfrm>
          <a:prstGeom prst="rect">
            <a:avLst/>
          </a:prstGeom>
        </p:spPr>
        <p:txBody>
          <a:bodyPr wrap="square">
            <a:spAutoFit/>
          </a:bodyPr>
          <a:lstStyle/>
          <a:p>
            <a:pPr defTabSz="685800"/>
            <a:r>
              <a:rPr lang="en-US" sz="1350" dirty="0">
                <a:solidFill>
                  <a:srgbClr val="FF0000"/>
                </a:solidFill>
                <a:latin typeface="Calibri" panose="020F0502020204030204" pitchFamily="34" charset="0"/>
                <a:ea typeface="Calibri" panose="020F0502020204030204" pitchFamily="34" charset="0"/>
                <a:cs typeface="Times New Roman" panose="02020603050405020304" pitchFamily="18" charset="0"/>
              </a:rPr>
              <a:t>Rise in gifts, but dedicated spend</a:t>
            </a:r>
            <a:endParaRPr lang="en-US" sz="1350" dirty="0">
              <a:solidFill>
                <a:srgbClr val="FF0000"/>
              </a:solidFill>
              <a:latin typeface="Calibri" panose="020F0502020204030204"/>
            </a:endParaRPr>
          </a:p>
        </p:txBody>
      </p:sp>
    </p:spTree>
    <p:extLst>
      <p:ext uri="{BB962C8B-B14F-4D97-AF65-F5344CB8AC3E}">
        <p14:creationId xmlns:p14="http://schemas.microsoft.com/office/powerpoint/2010/main" val="3520024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79070" y="2434590"/>
          <a:ext cx="6063127" cy="3335988"/>
        </p:xfrm>
        <a:graphic>
          <a:graphicData uri="http://schemas.openxmlformats.org/drawingml/2006/table">
            <a:tbl>
              <a:tblPr/>
              <a:tblGrid>
                <a:gridCol w="2318385">
                  <a:extLst>
                    <a:ext uri="{9D8B030D-6E8A-4147-A177-3AD203B41FA5}">
                      <a16:colId xmlns:a16="http://schemas.microsoft.com/office/drawing/2014/main" val="1736340799"/>
                    </a:ext>
                  </a:extLst>
                </a:gridCol>
                <a:gridCol w="1108710">
                  <a:extLst>
                    <a:ext uri="{9D8B030D-6E8A-4147-A177-3AD203B41FA5}">
                      <a16:colId xmlns:a16="http://schemas.microsoft.com/office/drawing/2014/main" val="4185575723"/>
                    </a:ext>
                  </a:extLst>
                </a:gridCol>
                <a:gridCol w="1308735">
                  <a:extLst>
                    <a:ext uri="{9D8B030D-6E8A-4147-A177-3AD203B41FA5}">
                      <a16:colId xmlns:a16="http://schemas.microsoft.com/office/drawing/2014/main" val="2102563724"/>
                    </a:ext>
                  </a:extLst>
                </a:gridCol>
                <a:gridCol w="1327297">
                  <a:extLst>
                    <a:ext uri="{9D8B030D-6E8A-4147-A177-3AD203B41FA5}">
                      <a16:colId xmlns:a16="http://schemas.microsoft.com/office/drawing/2014/main" val="2716491636"/>
                    </a:ext>
                  </a:extLst>
                </a:gridCol>
              </a:tblGrid>
              <a:tr h="215858">
                <a:tc>
                  <a:txBody>
                    <a:bodyPr/>
                    <a:lstStyle/>
                    <a:p>
                      <a:pPr algn="l" fontAlgn="ctr"/>
                      <a:r>
                        <a:rPr lang="en-US" sz="1200" b="1" i="0" u="none" strike="noStrike" dirty="0">
                          <a:solidFill>
                            <a:srgbClr val="000000"/>
                          </a:solidFill>
                          <a:effectLst/>
                          <a:latin typeface="Arial" panose="020B0604020202020204" pitchFamily="34" charset="0"/>
                        </a:rPr>
                        <a:t>Transfers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FY19</a:t>
                      </a:r>
                    </a:p>
                  </a:txBody>
                  <a:tcPr marL="5715" marR="5715" marT="5715" marB="0" anchor="b">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FY20</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effectLst/>
                          <a:latin typeface="Arial" panose="020B0604020202020204" pitchFamily="34" charset="0"/>
                        </a:rPr>
                        <a:t>FY21 (budgeted)</a:t>
                      </a:r>
                      <a:endParaRPr lang="en-US" sz="1200" b="1" i="0" u="none" strike="noStrike" dirty="0">
                        <a:solidFill>
                          <a:srgbClr val="000000"/>
                        </a:solidFill>
                        <a:effectLst/>
                        <a:latin typeface="Arial" panose="020B0604020202020204" pitchFamily="34" charset="0"/>
                      </a:endParaRP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3767837"/>
                  </a:ext>
                </a:extLst>
              </a:tr>
              <a:tr h="215858">
                <a:tc>
                  <a:txBody>
                    <a:bodyPr/>
                    <a:lstStyle/>
                    <a:p>
                      <a:pPr algn="l" fontAlgn="ctr"/>
                      <a:r>
                        <a:rPr lang="en-US" sz="1200" b="0" i="0" u="none" strike="noStrike">
                          <a:solidFill>
                            <a:srgbClr val="000000"/>
                          </a:solidFill>
                          <a:effectLst/>
                          <a:latin typeface="Arial" panose="020B0604020202020204" pitchFamily="34" charset="0"/>
                        </a:rPr>
                        <a:t>Intra Unrestricted CurrentFund</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$968,016</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$4,220,348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$106,060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09858093"/>
                  </a:ext>
                </a:extLst>
              </a:tr>
              <a:tr h="215858">
                <a:tc>
                  <a:txBody>
                    <a:bodyPr/>
                    <a:lstStyle/>
                    <a:p>
                      <a:pPr algn="l" fontAlgn="ctr"/>
                      <a:r>
                        <a:rPr lang="en-US" sz="1200" b="0" i="0" u="none" strike="noStrike">
                          <a:solidFill>
                            <a:srgbClr val="000000"/>
                          </a:solidFill>
                          <a:effectLst/>
                          <a:latin typeface="Arial" panose="020B0604020202020204" pitchFamily="34" charset="0"/>
                        </a:rPr>
                        <a:t>Mandatory Transfers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(10,718,936)</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(11,384,016)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(11,559,318)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11077104"/>
                  </a:ext>
                </a:extLst>
              </a:tr>
              <a:tr h="215858">
                <a:tc>
                  <a:txBody>
                    <a:bodyPr/>
                    <a:lstStyle/>
                    <a:p>
                      <a:pPr algn="l" fontAlgn="ctr"/>
                      <a:r>
                        <a:rPr lang="en-US" sz="1200" b="0" i="0" u="none" strike="noStrike">
                          <a:solidFill>
                            <a:srgbClr val="000000"/>
                          </a:solidFill>
                          <a:effectLst/>
                          <a:latin typeface="Arial" panose="020B0604020202020204" pitchFamily="34" charset="0"/>
                        </a:rPr>
                        <a:t>NonMandatory Transfers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(14,361,580)</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(10,630,586)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(413,847)</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154535"/>
                  </a:ext>
                </a:extLst>
              </a:tr>
              <a:tr h="215858">
                <a:tc>
                  <a:txBody>
                    <a:bodyPr/>
                    <a:lstStyle/>
                    <a:p>
                      <a:pPr algn="l" fontAlgn="ctr"/>
                      <a:r>
                        <a:rPr lang="en-US" sz="1200" b="1" i="0" u="none" strike="noStrike">
                          <a:solidFill>
                            <a:srgbClr val="000000"/>
                          </a:solidFill>
                          <a:effectLst/>
                          <a:latin typeface="Arial" panose="020B0604020202020204" pitchFamily="34" charset="0"/>
                        </a:rPr>
                        <a:t>Total Transfers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($24,112,501)</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($17,794,253)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($11,867,106)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01756874"/>
                  </a:ext>
                </a:extLst>
              </a:tr>
              <a:tr h="372846">
                <a:tc>
                  <a:txBody>
                    <a:bodyPr/>
                    <a:lstStyle/>
                    <a:p>
                      <a:pPr algn="l" fontAlgn="ctr"/>
                      <a:r>
                        <a:rPr lang="en-US" sz="2100" b="0" i="0" u="none" strike="noStrike">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1148196"/>
                  </a:ext>
                </a:extLst>
              </a:tr>
              <a:tr h="372846">
                <a:tc>
                  <a:txBody>
                    <a:bodyPr/>
                    <a:lstStyle/>
                    <a:p>
                      <a:pPr algn="l" fontAlgn="ctr"/>
                      <a:r>
                        <a:rPr lang="en-US" sz="1200" b="1" i="0" u="none" strike="noStrike">
                          <a:solidFill>
                            <a:srgbClr val="000000"/>
                          </a:solidFill>
                          <a:effectLst/>
                          <a:latin typeface="Arial" panose="020B0604020202020204" pitchFamily="34" charset="0"/>
                        </a:rPr>
                        <a:t>Expenditures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41333799"/>
                  </a:ext>
                </a:extLst>
              </a:tr>
              <a:tr h="215858">
                <a:tc>
                  <a:txBody>
                    <a:bodyPr/>
                    <a:lstStyle/>
                    <a:p>
                      <a:pPr algn="l" fontAlgn="ctr"/>
                      <a:r>
                        <a:rPr lang="en-US" sz="1200" b="0" i="0" u="none" strike="noStrike">
                          <a:solidFill>
                            <a:srgbClr val="000000"/>
                          </a:solidFill>
                          <a:effectLst/>
                          <a:latin typeface="Arial" panose="020B0604020202020204" pitchFamily="34" charset="0"/>
                        </a:rPr>
                        <a:t>Salaries &amp; Wages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$106,061,187</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$102,581,750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$99,824,540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97659946"/>
                  </a:ext>
                </a:extLst>
              </a:tr>
              <a:tr h="215858">
                <a:tc>
                  <a:txBody>
                    <a:bodyPr/>
                    <a:lstStyle/>
                    <a:p>
                      <a:pPr algn="l" fontAlgn="ctr"/>
                      <a:r>
                        <a:rPr lang="en-US" sz="1200" b="0" i="0" u="none" strike="noStrike">
                          <a:solidFill>
                            <a:srgbClr val="000000"/>
                          </a:solidFill>
                          <a:effectLst/>
                          <a:latin typeface="Arial" panose="020B0604020202020204" pitchFamily="34" charset="0"/>
                        </a:rPr>
                        <a:t>Benefit Expense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30,532,226 </a:t>
                      </a:r>
                    </a:p>
                  </a:txBody>
                  <a:tcPr marL="5715" marR="5715" marT="5715" marB="0"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30,384,639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32,000,257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8502229"/>
                  </a:ext>
                </a:extLst>
              </a:tr>
              <a:tr h="215858">
                <a:tc>
                  <a:txBody>
                    <a:bodyPr/>
                    <a:lstStyle/>
                    <a:p>
                      <a:pPr algn="l" fontAlgn="ctr"/>
                      <a:r>
                        <a:rPr lang="en-US" sz="1200" b="1" i="0" u="none" strike="noStrike">
                          <a:solidFill>
                            <a:srgbClr val="000000"/>
                          </a:solidFill>
                          <a:effectLst/>
                          <a:latin typeface="Arial" panose="020B0604020202020204" pitchFamily="34" charset="0"/>
                        </a:rPr>
                        <a:t>Compensation</a:t>
                      </a:r>
                    </a:p>
                  </a:txBody>
                  <a:tcPr marL="13716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$136,593,413</a:t>
                      </a:r>
                    </a:p>
                  </a:txBody>
                  <a:tcPr marL="5715" marR="5715" marT="571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$132,966,389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$131,824,796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1970566"/>
                  </a:ext>
                </a:extLst>
              </a:tr>
              <a:tr h="215858">
                <a:tc>
                  <a:txBody>
                    <a:bodyPr/>
                    <a:lstStyle/>
                    <a:p>
                      <a:pPr algn="l" fontAlgn="ctr"/>
                      <a:r>
                        <a:rPr lang="en-US" sz="1200" b="0" i="0" u="none" strike="noStrike" dirty="0" err="1">
                          <a:solidFill>
                            <a:srgbClr val="000000"/>
                          </a:solidFill>
                          <a:effectLst/>
                          <a:latin typeface="Arial" panose="020B0604020202020204" pitchFamily="34" charset="0"/>
                        </a:rPr>
                        <a:t>Other_Expenses</a:t>
                      </a:r>
                      <a:endParaRPr lang="en-US" sz="1200" b="0" i="0" u="none" strike="noStrike" dirty="0">
                        <a:solidFill>
                          <a:srgbClr val="000000"/>
                        </a:solidFill>
                        <a:effectLst/>
                        <a:latin typeface="Arial" panose="020B0604020202020204" pitchFamily="34" charset="0"/>
                      </a:endParaRP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57,209,262 </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47,944,226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47,340,424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52148634"/>
                  </a:ext>
                </a:extLst>
              </a:tr>
              <a:tr h="215858">
                <a:tc>
                  <a:txBody>
                    <a:bodyPr/>
                    <a:lstStyle/>
                    <a:p>
                      <a:pPr algn="l" fontAlgn="ctr"/>
                      <a:r>
                        <a:rPr lang="en-US" sz="1200" b="1" i="0" u="none" strike="noStrike" dirty="0">
                          <a:solidFill>
                            <a:srgbClr val="000000"/>
                          </a:solidFill>
                          <a:effectLst/>
                          <a:latin typeface="Arial" panose="020B0604020202020204" pitchFamily="34" charset="0"/>
                        </a:rPr>
                        <a:t>Total Expenditures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$193,802,675</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$180,910,615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179,165,220</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16401513"/>
                  </a:ext>
                </a:extLst>
              </a:tr>
              <a:tr h="215858">
                <a:tc>
                  <a:txBody>
                    <a:bodyPr/>
                    <a:lstStyle/>
                    <a:p>
                      <a:pPr algn="l" fontAlgn="ctr"/>
                      <a:endParaRPr lang="en-US" sz="1200" b="1"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0105055"/>
                  </a:ext>
                </a:extLst>
              </a:tr>
              <a:tr h="215858">
                <a:tc>
                  <a:txBody>
                    <a:bodyPr/>
                    <a:lstStyle/>
                    <a:p>
                      <a:pPr algn="l" fontAlgn="ctr"/>
                      <a:r>
                        <a:rPr lang="en-US" sz="1200" b="1" i="0" u="none" strike="noStrike" dirty="0" smtClean="0">
                          <a:solidFill>
                            <a:srgbClr val="000000"/>
                          </a:solidFill>
                          <a:effectLst/>
                          <a:latin typeface="Arial" panose="020B0604020202020204" pitchFamily="34" charset="0"/>
                        </a:rPr>
                        <a:t>Total</a:t>
                      </a:r>
                      <a:r>
                        <a:rPr lang="en-US" sz="1200" b="1" i="0" u="none" strike="noStrike" baseline="0" dirty="0" smtClean="0">
                          <a:solidFill>
                            <a:srgbClr val="000000"/>
                          </a:solidFill>
                          <a:effectLst/>
                          <a:latin typeface="Arial" panose="020B0604020202020204" pitchFamily="34" charset="0"/>
                        </a:rPr>
                        <a:t> Expenditures + Transfers</a:t>
                      </a:r>
                      <a:endParaRPr lang="en-US" sz="1200" b="1"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$217,915,176</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$198,704,868</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$191,032,326</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2472894"/>
                  </a:ext>
                </a:extLst>
              </a:tr>
            </a:tbl>
          </a:graphicData>
        </a:graphic>
      </p:graphicFrame>
      <p:sp>
        <p:nvSpPr>
          <p:cNvPr id="2" name="Title 1"/>
          <p:cNvSpPr>
            <a:spLocks noGrp="1"/>
          </p:cNvSpPr>
          <p:nvPr>
            <p:ph type="title"/>
          </p:nvPr>
        </p:nvSpPr>
        <p:spPr>
          <a:xfrm>
            <a:off x="628650" y="914281"/>
            <a:ext cx="7886700" cy="994172"/>
          </a:xfrm>
        </p:spPr>
        <p:txBody>
          <a:bodyPr/>
          <a:lstStyle/>
          <a:p>
            <a:r>
              <a:rPr lang="en-US" dirty="0" smtClean="0"/>
              <a:t>All Funds Budget: costs</a:t>
            </a:r>
            <a:endParaRPr lang="en-US" dirty="0"/>
          </a:p>
        </p:txBody>
      </p:sp>
      <p:sp>
        <p:nvSpPr>
          <p:cNvPr id="10" name="TextBox 9"/>
          <p:cNvSpPr txBox="1"/>
          <p:nvPr/>
        </p:nvSpPr>
        <p:spPr>
          <a:xfrm>
            <a:off x="6466127" y="2820121"/>
            <a:ext cx="2824660" cy="507831"/>
          </a:xfrm>
          <a:prstGeom prst="rect">
            <a:avLst/>
          </a:prstGeom>
          <a:noFill/>
        </p:spPr>
        <p:txBody>
          <a:bodyPr wrap="square" rtlCol="0">
            <a:spAutoFit/>
          </a:bodyPr>
          <a:lstStyle/>
          <a:p>
            <a:pPr defTabSz="685800"/>
            <a:r>
              <a:rPr lang="en-US" sz="1350" dirty="0">
                <a:solidFill>
                  <a:srgbClr val="70AD47">
                    <a:lumMod val="50000"/>
                  </a:srgbClr>
                </a:solidFill>
                <a:latin typeface="Calibri" panose="020F0502020204030204"/>
              </a:rPr>
              <a:t>Paying loans on dorms, geothermal, Bertelsmeyer</a:t>
            </a:r>
          </a:p>
        </p:txBody>
      </p:sp>
      <p:sp>
        <p:nvSpPr>
          <p:cNvPr id="12" name="TextBox 11"/>
          <p:cNvSpPr txBox="1"/>
          <p:nvPr/>
        </p:nvSpPr>
        <p:spPr>
          <a:xfrm>
            <a:off x="6376490" y="4222317"/>
            <a:ext cx="2426562" cy="507831"/>
          </a:xfrm>
          <a:prstGeom prst="rect">
            <a:avLst/>
          </a:prstGeom>
          <a:noFill/>
        </p:spPr>
        <p:txBody>
          <a:bodyPr wrap="none" rtlCol="0">
            <a:spAutoFit/>
          </a:bodyPr>
          <a:lstStyle/>
          <a:p>
            <a:pPr defTabSz="685800"/>
            <a:r>
              <a:rPr lang="en-US" sz="1350" dirty="0">
                <a:solidFill>
                  <a:srgbClr val="70AD47">
                    <a:lumMod val="50000"/>
                  </a:srgbClr>
                </a:solidFill>
                <a:latin typeface="Calibri" panose="020F0502020204030204"/>
              </a:rPr>
              <a:t>$2.76 MM cut</a:t>
            </a:r>
          </a:p>
          <a:p>
            <a:pPr defTabSz="685800"/>
            <a:r>
              <a:rPr lang="en-US" sz="1350" dirty="0">
                <a:solidFill>
                  <a:srgbClr val="70AD47">
                    <a:lumMod val="50000"/>
                  </a:srgbClr>
                </a:solidFill>
                <a:latin typeface="Calibri" panose="020F0502020204030204"/>
              </a:rPr>
              <a:t>Benefit cost growth, layoff costs</a:t>
            </a:r>
          </a:p>
        </p:txBody>
      </p:sp>
      <p:sp>
        <p:nvSpPr>
          <p:cNvPr id="21" name="TextBox 20"/>
          <p:cNvSpPr txBox="1"/>
          <p:nvPr/>
        </p:nvSpPr>
        <p:spPr>
          <a:xfrm>
            <a:off x="6368982" y="5532215"/>
            <a:ext cx="1665841" cy="300082"/>
          </a:xfrm>
          <a:prstGeom prst="rect">
            <a:avLst/>
          </a:prstGeom>
          <a:noFill/>
        </p:spPr>
        <p:txBody>
          <a:bodyPr wrap="none" rtlCol="0">
            <a:spAutoFit/>
          </a:bodyPr>
          <a:lstStyle/>
          <a:p>
            <a:pPr defTabSz="685800"/>
            <a:r>
              <a:rPr lang="en-US" sz="1350" dirty="0">
                <a:solidFill>
                  <a:srgbClr val="70AD47">
                    <a:lumMod val="50000"/>
                  </a:srgbClr>
                </a:solidFill>
                <a:latin typeface="Calibri" panose="020F0502020204030204"/>
              </a:rPr>
              <a:t>$0.94 MM ‘withhold’</a:t>
            </a:r>
          </a:p>
        </p:txBody>
      </p:sp>
      <p:cxnSp>
        <p:nvCxnSpPr>
          <p:cNvPr id="9" name="Straight Arrow Connector 8"/>
          <p:cNvCxnSpPr/>
          <p:nvPr/>
        </p:nvCxnSpPr>
        <p:spPr>
          <a:xfrm flipH="1">
            <a:off x="6271838" y="2979449"/>
            <a:ext cx="194290" cy="0"/>
          </a:xfrm>
          <a:prstGeom prst="straightConnector1">
            <a:avLst/>
          </a:prstGeom>
          <a:ln w="28575">
            <a:solidFill>
              <a:schemeClr val="accent6">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738652" y="1973404"/>
          <a:ext cx="5503546" cy="231369"/>
        </p:xfrm>
        <a:graphic>
          <a:graphicData uri="http://schemas.openxmlformats.org/drawingml/2006/table">
            <a:tbl>
              <a:tblPr/>
              <a:tblGrid>
                <a:gridCol w="1810980">
                  <a:extLst>
                    <a:ext uri="{9D8B030D-6E8A-4147-A177-3AD203B41FA5}">
                      <a16:colId xmlns:a16="http://schemas.microsoft.com/office/drawing/2014/main" val="2820698863"/>
                    </a:ext>
                  </a:extLst>
                </a:gridCol>
                <a:gridCol w="1037872">
                  <a:extLst>
                    <a:ext uri="{9D8B030D-6E8A-4147-A177-3AD203B41FA5}">
                      <a16:colId xmlns:a16="http://schemas.microsoft.com/office/drawing/2014/main" val="1876353370"/>
                    </a:ext>
                  </a:extLst>
                </a:gridCol>
                <a:gridCol w="1315360">
                  <a:extLst>
                    <a:ext uri="{9D8B030D-6E8A-4147-A177-3AD203B41FA5}">
                      <a16:colId xmlns:a16="http://schemas.microsoft.com/office/drawing/2014/main" val="3802654396"/>
                    </a:ext>
                  </a:extLst>
                </a:gridCol>
                <a:gridCol w="1339334">
                  <a:extLst>
                    <a:ext uri="{9D8B030D-6E8A-4147-A177-3AD203B41FA5}">
                      <a16:colId xmlns:a16="http://schemas.microsoft.com/office/drawing/2014/main" val="2181158489"/>
                    </a:ext>
                  </a:extLst>
                </a:gridCol>
              </a:tblGrid>
              <a:tr h="231369">
                <a:tc>
                  <a:txBody>
                    <a:bodyPr/>
                    <a:lstStyle/>
                    <a:p>
                      <a:pPr algn="l" fontAlgn="ctr"/>
                      <a:r>
                        <a:rPr lang="en-US" sz="1200" b="1" i="0" u="none" strike="noStrike" dirty="0">
                          <a:solidFill>
                            <a:srgbClr val="000000"/>
                          </a:solidFill>
                          <a:effectLst/>
                          <a:latin typeface="Arial" panose="020B0604020202020204" pitchFamily="34" charset="0"/>
                        </a:rPr>
                        <a:t>Total Revenues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$215,968,442</a:t>
                      </a: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$195,823,416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$191,979,152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07692539"/>
                  </a:ext>
                </a:extLst>
              </a:tr>
            </a:tbl>
          </a:graphicData>
        </a:graphic>
      </p:graphicFrame>
    </p:spTree>
    <p:extLst>
      <p:ext uri="{BB962C8B-B14F-4D97-AF65-F5344CB8AC3E}">
        <p14:creationId xmlns:p14="http://schemas.microsoft.com/office/powerpoint/2010/main" val="1586003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79070" y="2434590"/>
          <a:ext cx="6063127" cy="3335988"/>
        </p:xfrm>
        <a:graphic>
          <a:graphicData uri="http://schemas.openxmlformats.org/drawingml/2006/table">
            <a:tbl>
              <a:tblPr/>
              <a:tblGrid>
                <a:gridCol w="2318385">
                  <a:extLst>
                    <a:ext uri="{9D8B030D-6E8A-4147-A177-3AD203B41FA5}">
                      <a16:colId xmlns:a16="http://schemas.microsoft.com/office/drawing/2014/main" val="1736340799"/>
                    </a:ext>
                  </a:extLst>
                </a:gridCol>
                <a:gridCol w="1108710">
                  <a:extLst>
                    <a:ext uri="{9D8B030D-6E8A-4147-A177-3AD203B41FA5}">
                      <a16:colId xmlns:a16="http://schemas.microsoft.com/office/drawing/2014/main" val="4185575723"/>
                    </a:ext>
                  </a:extLst>
                </a:gridCol>
                <a:gridCol w="1308735">
                  <a:extLst>
                    <a:ext uri="{9D8B030D-6E8A-4147-A177-3AD203B41FA5}">
                      <a16:colId xmlns:a16="http://schemas.microsoft.com/office/drawing/2014/main" val="2102563724"/>
                    </a:ext>
                  </a:extLst>
                </a:gridCol>
                <a:gridCol w="1327297">
                  <a:extLst>
                    <a:ext uri="{9D8B030D-6E8A-4147-A177-3AD203B41FA5}">
                      <a16:colId xmlns:a16="http://schemas.microsoft.com/office/drawing/2014/main" val="2716491636"/>
                    </a:ext>
                  </a:extLst>
                </a:gridCol>
              </a:tblGrid>
              <a:tr h="215858">
                <a:tc>
                  <a:txBody>
                    <a:bodyPr/>
                    <a:lstStyle/>
                    <a:p>
                      <a:pPr algn="l" fontAlgn="ctr"/>
                      <a:r>
                        <a:rPr lang="en-US" sz="1200" b="1" i="0" u="none" strike="noStrike" dirty="0">
                          <a:solidFill>
                            <a:srgbClr val="000000"/>
                          </a:solidFill>
                          <a:effectLst/>
                          <a:latin typeface="Arial" panose="020B0604020202020204" pitchFamily="34" charset="0"/>
                        </a:rPr>
                        <a:t>Transfers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FY19</a:t>
                      </a:r>
                    </a:p>
                  </a:txBody>
                  <a:tcPr marL="5715" marR="5715" marT="5715" marB="0" anchor="b">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FY20</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effectLst/>
                          <a:latin typeface="Arial" panose="020B0604020202020204" pitchFamily="34" charset="0"/>
                        </a:rPr>
                        <a:t>FY21 (budgeted)</a:t>
                      </a:r>
                      <a:endParaRPr lang="en-US" sz="1200" b="1" i="0" u="none" strike="noStrike" dirty="0">
                        <a:solidFill>
                          <a:srgbClr val="000000"/>
                        </a:solidFill>
                        <a:effectLst/>
                        <a:latin typeface="Arial" panose="020B0604020202020204" pitchFamily="34" charset="0"/>
                      </a:endParaRP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3767837"/>
                  </a:ext>
                </a:extLst>
              </a:tr>
              <a:tr h="215858">
                <a:tc>
                  <a:txBody>
                    <a:bodyPr/>
                    <a:lstStyle/>
                    <a:p>
                      <a:pPr algn="l" fontAlgn="ctr"/>
                      <a:r>
                        <a:rPr lang="en-US" sz="1200" b="0" i="0" u="none" strike="noStrike">
                          <a:solidFill>
                            <a:srgbClr val="000000"/>
                          </a:solidFill>
                          <a:effectLst/>
                          <a:latin typeface="Arial" panose="020B0604020202020204" pitchFamily="34" charset="0"/>
                        </a:rPr>
                        <a:t>Intra Unrestricted CurrentFund</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$6,755,777</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$4,442,960</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195,883</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09858093"/>
                  </a:ext>
                </a:extLst>
              </a:tr>
              <a:tr h="215858">
                <a:tc>
                  <a:txBody>
                    <a:bodyPr/>
                    <a:lstStyle/>
                    <a:p>
                      <a:pPr algn="l" fontAlgn="ctr"/>
                      <a:r>
                        <a:rPr lang="en-US" sz="1200" b="0" i="0" u="none" strike="noStrike">
                          <a:solidFill>
                            <a:srgbClr val="000000"/>
                          </a:solidFill>
                          <a:effectLst/>
                          <a:latin typeface="Arial" panose="020B0604020202020204" pitchFamily="34" charset="0"/>
                        </a:rPr>
                        <a:t>Mandatory Transfers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(3,778,102)</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(3,930,896)</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(3,612,726)</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11077104"/>
                  </a:ext>
                </a:extLst>
              </a:tr>
              <a:tr h="215858">
                <a:tc>
                  <a:txBody>
                    <a:bodyPr/>
                    <a:lstStyle/>
                    <a:p>
                      <a:pPr algn="l" fontAlgn="ctr"/>
                      <a:r>
                        <a:rPr lang="en-US" sz="1200" b="0" i="0" u="none" strike="noStrike">
                          <a:solidFill>
                            <a:srgbClr val="000000"/>
                          </a:solidFill>
                          <a:effectLst/>
                          <a:latin typeface="Arial" panose="020B0604020202020204" pitchFamily="34" charset="0"/>
                        </a:rPr>
                        <a:t>NonMandatory Transfers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(11,607,554)</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(6,885,979)</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1,509,153</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154535"/>
                  </a:ext>
                </a:extLst>
              </a:tr>
              <a:tr h="215858">
                <a:tc>
                  <a:txBody>
                    <a:bodyPr/>
                    <a:lstStyle/>
                    <a:p>
                      <a:pPr algn="l" fontAlgn="ctr"/>
                      <a:r>
                        <a:rPr lang="en-US" sz="1200" b="1" i="0" u="none" strike="noStrike">
                          <a:solidFill>
                            <a:srgbClr val="000000"/>
                          </a:solidFill>
                          <a:effectLst/>
                          <a:latin typeface="Arial" panose="020B0604020202020204" pitchFamily="34" charset="0"/>
                        </a:rPr>
                        <a:t>Total Transfers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($8,629,879)</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($6,373,915)</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($2,299,456</a:t>
                      </a:r>
                      <a:r>
                        <a:rPr lang="en-US" sz="1200" b="0" i="0" u="none" strike="noStrike" dirty="0">
                          <a:solidFill>
                            <a:srgbClr val="000000"/>
                          </a:solidFill>
                          <a:effectLst/>
                          <a:latin typeface="Arial" panose="020B0604020202020204" pitchFamily="34" charset="0"/>
                        </a:rPr>
                        <a:t>)</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01756874"/>
                  </a:ext>
                </a:extLst>
              </a:tr>
              <a:tr h="372846">
                <a:tc>
                  <a:txBody>
                    <a:bodyPr/>
                    <a:lstStyle/>
                    <a:p>
                      <a:pPr algn="l" fontAlgn="ctr"/>
                      <a:r>
                        <a:rPr lang="en-US" sz="2100" b="0" i="0" u="none" strike="noStrike">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1148196"/>
                  </a:ext>
                </a:extLst>
              </a:tr>
              <a:tr h="372846">
                <a:tc>
                  <a:txBody>
                    <a:bodyPr/>
                    <a:lstStyle/>
                    <a:p>
                      <a:pPr algn="l" fontAlgn="ctr"/>
                      <a:r>
                        <a:rPr lang="en-US" sz="1200" b="1" i="0" u="none" strike="noStrike">
                          <a:solidFill>
                            <a:srgbClr val="000000"/>
                          </a:solidFill>
                          <a:effectLst/>
                          <a:latin typeface="Arial" panose="020B0604020202020204" pitchFamily="34" charset="0"/>
                        </a:rPr>
                        <a:t>Expenditures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dirty="0">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41333799"/>
                  </a:ext>
                </a:extLst>
              </a:tr>
              <a:tr h="215858">
                <a:tc>
                  <a:txBody>
                    <a:bodyPr/>
                    <a:lstStyle/>
                    <a:p>
                      <a:pPr algn="l" fontAlgn="ctr"/>
                      <a:r>
                        <a:rPr lang="en-US" sz="1200" b="0" i="0" u="none" strike="noStrike">
                          <a:solidFill>
                            <a:srgbClr val="000000"/>
                          </a:solidFill>
                          <a:effectLst/>
                          <a:latin typeface="Arial" panose="020B0604020202020204" pitchFamily="34" charset="0"/>
                        </a:rPr>
                        <a:t>Salaries &amp; Wages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$83,651,987</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$80,232,396</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$77,824,286</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97659946"/>
                  </a:ext>
                </a:extLst>
              </a:tr>
              <a:tr h="215858">
                <a:tc>
                  <a:txBody>
                    <a:bodyPr/>
                    <a:lstStyle/>
                    <a:p>
                      <a:pPr algn="l" fontAlgn="ctr"/>
                      <a:r>
                        <a:rPr lang="en-US" sz="1200" b="0" i="0" u="none" strike="noStrike" dirty="0">
                          <a:solidFill>
                            <a:srgbClr val="000000"/>
                          </a:solidFill>
                          <a:effectLst/>
                          <a:latin typeface="Arial" panose="020B0604020202020204" pitchFamily="34" charset="0"/>
                        </a:rPr>
                        <a:t>Benefit Expense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25,475,433 </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25,029,887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26,311,435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8502229"/>
                  </a:ext>
                </a:extLst>
              </a:tr>
              <a:tr h="215858">
                <a:tc>
                  <a:txBody>
                    <a:bodyPr/>
                    <a:lstStyle/>
                    <a:p>
                      <a:pPr algn="l" fontAlgn="ctr"/>
                      <a:r>
                        <a:rPr lang="en-US" sz="1200" b="1" i="0" u="none" strike="noStrike">
                          <a:solidFill>
                            <a:srgbClr val="000000"/>
                          </a:solidFill>
                          <a:effectLst/>
                          <a:latin typeface="Arial" panose="020B0604020202020204" pitchFamily="34" charset="0"/>
                        </a:rPr>
                        <a:t>Compensation</a:t>
                      </a:r>
                    </a:p>
                  </a:txBody>
                  <a:tcPr marL="13716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$109,127,420</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105,262,283</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104,135,721</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1970566"/>
                  </a:ext>
                </a:extLst>
              </a:tr>
              <a:tr h="215858">
                <a:tc>
                  <a:txBody>
                    <a:bodyPr/>
                    <a:lstStyle/>
                    <a:p>
                      <a:pPr algn="l" fontAlgn="ctr"/>
                      <a:r>
                        <a:rPr lang="en-US" sz="1200" b="0" i="0" u="none" strike="noStrike" dirty="0" err="1">
                          <a:solidFill>
                            <a:srgbClr val="000000"/>
                          </a:solidFill>
                          <a:effectLst/>
                          <a:latin typeface="Arial" panose="020B0604020202020204" pitchFamily="34" charset="0"/>
                        </a:rPr>
                        <a:t>Other_Expenses</a:t>
                      </a:r>
                      <a:endParaRPr lang="en-US" sz="1200" b="0" i="0" u="none" strike="noStrike" dirty="0">
                        <a:solidFill>
                          <a:srgbClr val="000000"/>
                        </a:solidFill>
                        <a:effectLst/>
                        <a:latin typeface="Arial" panose="020B0604020202020204" pitchFamily="34" charset="0"/>
                      </a:endParaRP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38,416,204 </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33,205,855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27,882,045 </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52148634"/>
                  </a:ext>
                </a:extLst>
              </a:tr>
              <a:tr h="215858">
                <a:tc>
                  <a:txBody>
                    <a:bodyPr/>
                    <a:lstStyle/>
                    <a:p>
                      <a:pPr algn="l" fontAlgn="ctr"/>
                      <a:r>
                        <a:rPr lang="en-US" sz="1200" b="1" i="0" u="none" strike="noStrike" dirty="0">
                          <a:solidFill>
                            <a:srgbClr val="000000"/>
                          </a:solidFill>
                          <a:effectLst/>
                          <a:latin typeface="Arial" panose="020B0604020202020204" pitchFamily="34" charset="0"/>
                        </a:rPr>
                        <a:t>Total Expenditures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147,543,624</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138,468,138</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132,017,766</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16401513"/>
                  </a:ext>
                </a:extLst>
              </a:tr>
              <a:tr h="215858">
                <a:tc>
                  <a:txBody>
                    <a:bodyPr/>
                    <a:lstStyle/>
                    <a:p>
                      <a:pPr algn="l" fontAlgn="ctr"/>
                      <a:endParaRPr lang="en-US" sz="1200" b="1"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0105055"/>
                  </a:ext>
                </a:extLst>
              </a:tr>
              <a:tr h="215858">
                <a:tc>
                  <a:txBody>
                    <a:bodyPr/>
                    <a:lstStyle/>
                    <a:p>
                      <a:pPr algn="l" fontAlgn="ctr"/>
                      <a:endParaRPr lang="en-US" sz="1200" b="1"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2472894"/>
                  </a:ext>
                </a:extLst>
              </a:tr>
            </a:tbl>
          </a:graphicData>
        </a:graphic>
      </p:graphicFrame>
      <p:sp>
        <p:nvSpPr>
          <p:cNvPr id="2" name="Title 1"/>
          <p:cNvSpPr>
            <a:spLocks noGrp="1"/>
          </p:cNvSpPr>
          <p:nvPr>
            <p:ph type="title"/>
          </p:nvPr>
        </p:nvSpPr>
        <p:spPr>
          <a:xfrm>
            <a:off x="628650" y="914281"/>
            <a:ext cx="7886700" cy="994172"/>
          </a:xfrm>
        </p:spPr>
        <p:txBody>
          <a:bodyPr/>
          <a:lstStyle/>
          <a:p>
            <a:r>
              <a:rPr lang="en-US" dirty="0" smtClean="0"/>
              <a:t>General Revenue Budget: costs</a:t>
            </a:r>
            <a:endParaRPr lang="en-US" dirty="0"/>
          </a:p>
        </p:txBody>
      </p:sp>
      <p:sp>
        <p:nvSpPr>
          <p:cNvPr id="10" name="TextBox 9"/>
          <p:cNvSpPr txBox="1"/>
          <p:nvPr/>
        </p:nvSpPr>
        <p:spPr>
          <a:xfrm>
            <a:off x="6466127" y="2820121"/>
            <a:ext cx="2824660" cy="507831"/>
          </a:xfrm>
          <a:prstGeom prst="rect">
            <a:avLst/>
          </a:prstGeom>
          <a:noFill/>
        </p:spPr>
        <p:txBody>
          <a:bodyPr wrap="square" rtlCol="0">
            <a:spAutoFit/>
          </a:bodyPr>
          <a:lstStyle/>
          <a:p>
            <a:pPr defTabSz="685800"/>
            <a:r>
              <a:rPr lang="en-US" sz="1350" dirty="0">
                <a:solidFill>
                  <a:srgbClr val="70AD47">
                    <a:lumMod val="50000"/>
                  </a:srgbClr>
                </a:solidFill>
                <a:latin typeface="Calibri" panose="020F0502020204030204"/>
              </a:rPr>
              <a:t>Paying loans on </a:t>
            </a:r>
            <a:r>
              <a:rPr lang="en-US" sz="1350" strike="sngStrike" dirty="0">
                <a:solidFill>
                  <a:srgbClr val="70AD47">
                    <a:lumMod val="50000"/>
                  </a:srgbClr>
                </a:solidFill>
                <a:latin typeface="Calibri" panose="020F0502020204030204"/>
              </a:rPr>
              <a:t>dorms</a:t>
            </a:r>
            <a:r>
              <a:rPr lang="en-US" sz="1350" dirty="0">
                <a:solidFill>
                  <a:srgbClr val="70AD47">
                    <a:lumMod val="50000"/>
                  </a:srgbClr>
                </a:solidFill>
                <a:latin typeface="Calibri" panose="020F0502020204030204"/>
              </a:rPr>
              <a:t>, geothermal, Bertelsmeyer</a:t>
            </a:r>
          </a:p>
        </p:txBody>
      </p:sp>
      <p:sp>
        <p:nvSpPr>
          <p:cNvPr id="12" name="TextBox 11"/>
          <p:cNvSpPr txBox="1"/>
          <p:nvPr/>
        </p:nvSpPr>
        <p:spPr>
          <a:xfrm>
            <a:off x="6376490" y="4227396"/>
            <a:ext cx="2541530" cy="923330"/>
          </a:xfrm>
          <a:prstGeom prst="rect">
            <a:avLst/>
          </a:prstGeom>
          <a:noFill/>
        </p:spPr>
        <p:txBody>
          <a:bodyPr wrap="none" rtlCol="0">
            <a:spAutoFit/>
          </a:bodyPr>
          <a:lstStyle/>
          <a:p>
            <a:pPr defTabSz="685800"/>
            <a:r>
              <a:rPr lang="en-US" sz="1350" dirty="0">
                <a:solidFill>
                  <a:srgbClr val="FF0000"/>
                </a:solidFill>
                <a:latin typeface="Calibri" panose="020F0502020204030204"/>
              </a:rPr>
              <a:t>$2.41 MM cut</a:t>
            </a:r>
          </a:p>
          <a:p>
            <a:pPr defTabSz="685800"/>
            <a:r>
              <a:rPr lang="en-US" sz="1350" dirty="0">
                <a:solidFill>
                  <a:srgbClr val="FF0000"/>
                </a:solidFill>
                <a:latin typeface="Calibri" panose="020F0502020204030204"/>
              </a:rPr>
              <a:t>$1.28 MM Benefit growth, layoffs</a:t>
            </a:r>
          </a:p>
          <a:p>
            <a:pPr defTabSz="685800"/>
            <a:endParaRPr lang="en-US" sz="1350" dirty="0">
              <a:solidFill>
                <a:srgbClr val="FF0000"/>
              </a:solidFill>
              <a:latin typeface="Calibri" panose="020F0502020204030204"/>
            </a:endParaRPr>
          </a:p>
          <a:p>
            <a:pPr defTabSz="685800"/>
            <a:r>
              <a:rPr lang="en-US" sz="1350" dirty="0">
                <a:solidFill>
                  <a:srgbClr val="FF0000"/>
                </a:solidFill>
                <a:latin typeface="Calibri" panose="020F0502020204030204"/>
              </a:rPr>
              <a:t>$6.45 MM spending decrease</a:t>
            </a:r>
          </a:p>
        </p:txBody>
      </p:sp>
      <p:cxnSp>
        <p:nvCxnSpPr>
          <p:cNvPr id="9" name="Straight Arrow Connector 8"/>
          <p:cNvCxnSpPr/>
          <p:nvPr/>
        </p:nvCxnSpPr>
        <p:spPr>
          <a:xfrm flipH="1">
            <a:off x="6271838" y="2979449"/>
            <a:ext cx="194290" cy="0"/>
          </a:xfrm>
          <a:prstGeom prst="straightConnector1">
            <a:avLst/>
          </a:prstGeom>
          <a:ln w="28575">
            <a:solidFill>
              <a:schemeClr val="accent6">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738652" y="1973404"/>
          <a:ext cx="5503546" cy="231369"/>
        </p:xfrm>
        <a:graphic>
          <a:graphicData uri="http://schemas.openxmlformats.org/drawingml/2006/table">
            <a:tbl>
              <a:tblPr/>
              <a:tblGrid>
                <a:gridCol w="1810980">
                  <a:extLst>
                    <a:ext uri="{9D8B030D-6E8A-4147-A177-3AD203B41FA5}">
                      <a16:colId xmlns:a16="http://schemas.microsoft.com/office/drawing/2014/main" val="2820698863"/>
                    </a:ext>
                  </a:extLst>
                </a:gridCol>
                <a:gridCol w="1037872">
                  <a:extLst>
                    <a:ext uri="{9D8B030D-6E8A-4147-A177-3AD203B41FA5}">
                      <a16:colId xmlns:a16="http://schemas.microsoft.com/office/drawing/2014/main" val="1876353370"/>
                    </a:ext>
                  </a:extLst>
                </a:gridCol>
                <a:gridCol w="1315360">
                  <a:extLst>
                    <a:ext uri="{9D8B030D-6E8A-4147-A177-3AD203B41FA5}">
                      <a16:colId xmlns:a16="http://schemas.microsoft.com/office/drawing/2014/main" val="3802654396"/>
                    </a:ext>
                  </a:extLst>
                </a:gridCol>
                <a:gridCol w="1339334">
                  <a:extLst>
                    <a:ext uri="{9D8B030D-6E8A-4147-A177-3AD203B41FA5}">
                      <a16:colId xmlns:a16="http://schemas.microsoft.com/office/drawing/2014/main" val="2181158489"/>
                    </a:ext>
                  </a:extLst>
                </a:gridCol>
              </a:tblGrid>
              <a:tr h="231369">
                <a:tc>
                  <a:txBody>
                    <a:bodyPr/>
                    <a:lstStyle/>
                    <a:p>
                      <a:pPr algn="l" fontAlgn="ctr"/>
                      <a:r>
                        <a:rPr lang="en-US" sz="1200" b="1" i="0" u="none" strike="noStrike" dirty="0">
                          <a:solidFill>
                            <a:srgbClr val="000000"/>
                          </a:solidFill>
                          <a:effectLst/>
                          <a:latin typeface="Arial" panose="020B0604020202020204" pitchFamily="34" charset="0"/>
                        </a:rPr>
                        <a:t>Total Revenues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smtClean="0">
                          <a:solidFill>
                            <a:srgbClr val="000000"/>
                          </a:solidFill>
                          <a:effectLst/>
                          <a:latin typeface="Arial" panose="020B0604020202020204" pitchFamily="34" charset="0"/>
                        </a:rPr>
                        <a:t>$150,808,407</a:t>
                      </a: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145,822,055</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r>
                        <a:rPr lang="en-US" sz="1200" b="0" i="0" u="none" strike="noStrike" dirty="0" smtClean="0">
                          <a:solidFill>
                            <a:srgbClr val="000000"/>
                          </a:solidFill>
                          <a:effectLst/>
                          <a:latin typeface="Arial" panose="020B0604020202020204" pitchFamily="34" charset="0"/>
                        </a:rPr>
                        <a:t>133,698,466</a:t>
                      </a: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07692539"/>
                  </a:ext>
                </a:extLst>
              </a:tr>
            </a:tbl>
          </a:graphicData>
        </a:graphic>
      </p:graphicFrame>
      <p:sp>
        <p:nvSpPr>
          <p:cNvPr id="11" name="TextBox 10"/>
          <p:cNvSpPr txBox="1"/>
          <p:nvPr/>
        </p:nvSpPr>
        <p:spPr>
          <a:xfrm>
            <a:off x="6466127" y="2248856"/>
            <a:ext cx="2677874" cy="715581"/>
          </a:xfrm>
          <a:prstGeom prst="rect">
            <a:avLst/>
          </a:prstGeom>
          <a:noFill/>
        </p:spPr>
        <p:txBody>
          <a:bodyPr wrap="square" rtlCol="0">
            <a:spAutoFit/>
          </a:bodyPr>
          <a:lstStyle/>
          <a:p>
            <a:pPr defTabSz="685800"/>
            <a:r>
              <a:rPr lang="en-US" sz="1350" dirty="0">
                <a:solidFill>
                  <a:srgbClr val="FF0000"/>
                </a:solidFill>
                <a:latin typeface="Calibri" panose="020F0502020204030204"/>
              </a:rPr>
              <a:t>Distance moved from here to tuition + “movement between campuses”</a:t>
            </a:r>
          </a:p>
        </p:txBody>
      </p:sp>
      <p:cxnSp>
        <p:nvCxnSpPr>
          <p:cNvPr id="14" name="Straight Arrow Connector 13"/>
          <p:cNvCxnSpPr/>
          <p:nvPr/>
        </p:nvCxnSpPr>
        <p:spPr>
          <a:xfrm flipH="1">
            <a:off x="6242197" y="2408184"/>
            <a:ext cx="223931" cy="26770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966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VI. </a:t>
            </a:r>
            <a:r>
              <a:rPr lang="en-US" sz="3600" dirty="0">
                <a:latin typeface="Orgon Slab" panose="02000503000000020004" pitchFamily="50" charset="0"/>
              </a:rPr>
              <a:t>	Reports of Standing Committees</a:t>
            </a:r>
          </a:p>
          <a:p>
            <a:pPr marL="0" indent="0" defTabSz="685800">
              <a:buNone/>
            </a:pPr>
            <a:r>
              <a:rPr lang="en-US" sz="3600" dirty="0"/>
              <a:t>	</a:t>
            </a:r>
            <a:r>
              <a:rPr lang="en-US" sz="3600" dirty="0" smtClean="0">
                <a:solidFill>
                  <a:srgbClr val="003B49"/>
                </a:solidFill>
              </a:rPr>
              <a:t>B</a:t>
            </a:r>
            <a:r>
              <a:rPr lang="en-US" sz="3600" dirty="0" smtClean="0">
                <a:solidFill>
                  <a:srgbClr val="003B49"/>
                </a:solidFill>
                <a:latin typeface="Orgon Slab" panose="02000503000000020004" pitchFamily="50" charset="0"/>
              </a:rPr>
              <a:t>.</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Curricula</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S. Raper</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Tree>
    <p:extLst>
      <p:ext uri="{BB962C8B-B14F-4D97-AF65-F5344CB8AC3E}">
        <p14:creationId xmlns:p14="http://schemas.microsoft.com/office/powerpoint/2010/main" val="1656760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47825"/>
            <a:ext cx="8534400" cy="5257800"/>
          </a:xfrm>
        </p:spPr>
        <p:txBody>
          <a:bodyPr/>
          <a:lstStyle/>
          <a:p>
            <a:r>
              <a:rPr lang="en-US" dirty="0" smtClean="0"/>
              <a:t>CCC Meetings</a:t>
            </a:r>
          </a:p>
          <a:p>
            <a:pPr lvl="1"/>
            <a:r>
              <a:rPr lang="en-US" dirty="0" smtClean="0"/>
              <a:t>28 October</a:t>
            </a:r>
          </a:p>
          <a:p>
            <a:pPr lvl="1"/>
            <a:r>
              <a:rPr lang="en-US" dirty="0" smtClean="0"/>
              <a:t>   16 December (upcoming)</a:t>
            </a:r>
          </a:p>
          <a:p>
            <a:r>
              <a:rPr lang="en-US" dirty="0" smtClean="0"/>
              <a:t>Total Committee Activity</a:t>
            </a:r>
          </a:p>
          <a:p>
            <a:pPr lvl="1"/>
            <a:r>
              <a:rPr lang="en-US" dirty="0" smtClean="0"/>
              <a:t>1 Program Change Form (PC forms)</a:t>
            </a:r>
          </a:p>
          <a:p>
            <a:pPr lvl="1"/>
            <a:r>
              <a:rPr lang="en-US" dirty="0" smtClean="0"/>
              <a:t>4 Course Change requests (CC forms)</a:t>
            </a:r>
          </a:p>
          <a:p>
            <a:pPr lvl="1"/>
            <a:r>
              <a:rPr lang="en-US" dirty="0" smtClean="0"/>
              <a:t>4 Experimental Course requests (EC forms)</a:t>
            </a:r>
          </a:p>
        </p:txBody>
      </p:sp>
      <p:sp>
        <p:nvSpPr>
          <p:cNvPr id="5" name="TextBox 4"/>
          <p:cNvSpPr txBox="1"/>
          <p:nvPr/>
        </p:nvSpPr>
        <p:spPr>
          <a:xfrm>
            <a:off x="5991498" y="947448"/>
            <a:ext cx="2281645" cy="369332"/>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33006F"/>
                </a:solidFill>
                <a:effectLst/>
                <a:uLnTx/>
                <a:uFillTx/>
                <a:latin typeface="Calibri"/>
                <a:ea typeface="+mn-ea"/>
                <a:cs typeface="+mn-cs"/>
              </a:rPr>
              <a:t>19 November 2020</a:t>
            </a: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Tree>
    <p:extLst>
      <p:ext uri="{BB962C8B-B14F-4D97-AF65-F5344CB8AC3E}">
        <p14:creationId xmlns:p14="http://schemas.microsoft.com/office/powerpoint/2010/main" val="2015591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6350" indent="-6350" defTabSz="685800">
              <a:buFont typeface="+mj-lt"/>
              <a:buAutoNum type="romanUcPeriod"/>
            </a:pPr>
            <a:r>
              <a:rPr lang="en-US" sz="3600" dirty="0" smtClean="0">
                <a:solidFill>
                  <a:srgbClr val="003B49"/>
                </a:solidFill>
                <a:latin typeface="Orgon Slab" panose="02000503000000020004" pitchFamily="50" charset="0"/>
              </a:rPr>
              <a:t> 	Call to Order and Roll Call</a:t>
            </a:r>
          </a:p>
          <a:p>
            <a:pPr marL="6350" lvl="0" indent="-635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K.C. Dolan, Secretary</a:t>
            </a: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smtClean="0">
                <a:latin typeface="Orgon Slab" panose="02000503000000020004" pitchFamily="50" charset="0"/>
              </a:rPr>
              <a:t>Agenda</a:t>
            </a:r>
            <a:endParaRPr lang="en-US" sz="3600" dirty="0">
              <a:latin typeface="Orgon Slab" panose="02000503000000020004" pitchFamily="50" charset="0"/>
            </a:endParaRPr>
          </a:p>
        </p:txBody>
      </p:sp>
    </p:spTree>
    <p:extLst>
      <p:ext uri="{BB962C8B-B14F-4D97-AF65-F5344CB8AC3E}">
        <p14:creationId xmlns:p14="http://schemas.microsoft.com/office/powerpoint/2010/main" val="4194041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17110"/>
            <a:ext cx="8991600" cy="4988660"/>
          </a:xfrm>
        </p:spPr>
        <p:txBody>
          <a:bodyPr/>
          <a:lstStyle/>
          <a:p>
            <a:r>
              <a:rPr lang="en-US" sz="2800" dirty="0" smtClean="0"/>
              <a:t>Program </a:t>
            </a:r>
            <a:r>
              <a:rPr lang="en-US" sz="2800" dirty="0"/>
              <a:t>Changes </a:t>
            </a:r>
            <a:r>
              <a:rPr lang="en-US" sz="2800" dirty="0" smtClean="0"/>
              <a:t>(PC</a:t>
            </a:r>
            <a:r>
              <a:rPr lang="en-US" sz="2800" dirty="0"/>
              <a:t>) Requested</a:t>
            </a:r>
            <a:endParaRPr lang="en-US" sz="2800" dirty="0">
              <a:solidFill>
                <a:schemeClr val="bg1"/>
              </a:solidFill>
            </a:endParaRPr>
          </a:p>
          <a:p>
            <a:pPr marL="457200" lvl="1" indent="-231775">
              <a:spcBef>
                <a:spcPts val="600"/>
              </a:spcBef>
              <a:tabLst>
                <a:tab pos="1943100" algn="l"/>
              </a:tabLst>
            </a:pPr>
            <a:r>
              <a:rPr lang="en-US" sz="2400" dirty="0"/>
              <a:t>File: 346.8	GEO SCI-CT : </a:t>
            </a:r>
            <a:r>
              <a:rPr lang="en-US" sz="2400" dirty="0" err="1"/>
              <a:t>Geoenvironmental</a:t>
            </a:r>
            <a:r>
              <a:rPr lang="en-US" sz="2400" dirty="0"/>
              <a:t> Science and Engineering CT</a:t>
            </a:r>
          </a:p>
          <a:p>
            <a:pPr marL="225425" lvl="1" indent="0">
              <a:spcBef>
                <a:spcPts val="600"/>
              </a:spcBef>
              <a:buNone/>
              <a:tabLst>
                <a:tab pos="1943100" algn="l"/>
              </a:tabLst>
            </a:pPr>
            <a:endParaRPr lang="en-US" sz="2400" dirty="0"/>
          </a:p>
          <a:p>
            <a:pPr marL="225425" lvl="1" indent="0">
              <a:buNone/>
              <a:tabLst>
                <a:tab pos="1943100" algn="l"/>
              </a:tabLst>
            </a:pPr>
            <a:endParaRPr lang="en-US" sz="2400" dirty="0"/>
          </a:p>
        </p:txBody>
      </p:sp>
    </p:spTree>
    <p:extLst>
      <p:ext uri="{BB962C8B-B14F-4D97-AF65-F5344CB8AC3E}">
        <p14:creationId xmlns:p14="http://schemas.microsoft.com/office/powerpoint/2010/main" val="342484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8590191" cy="4783873"/>
          </a:xfrm>
        </p:spPr>
        <p:txBody>
          <a:bodyPr/>
          <a:lstStyle/>
          <a:p>
            <a:pPr>
              <a:tabLst>
                <a:tab pos="2292350" algn="l"/>
              </a:tabLst>
            </a:pPr>
            <a:r>
              <a:rPr lang="en-US" sz="2800" dirty="0"/>
              <a:t>Course Changes </a:t>
            </a:r>
            <a:r>
              <a:rPr lang="en-US" sz="2800" dirty="0" smtClean="0"/>
              <a:t>(CC) Requested</a:t>
            </a:r>
          </a:p>
          <a:p>
            <a:pPr marL="0" indent="0">
              <a:buNone/>
            </a:pPr>
            <a:r>
              <a:rPr lang="en-US" sz="2400" dirty="0" smtClean="0"/>
              <a:t>- File</a:t>
            </a:r>
            <a:r>
              <a:rPr lang="en-US" sz="2400" dirty="0"/>
              <a:t>: 4219.12	</a:t>
            </a:r>
            <a:r>
              <a:rPr lang="en-US" sz="2400" dirty="0" smtClean="0"/>
              <a:t> ARCH </a:t>
            </a:r>
            <a:r>
              <a:rPr lang="en-US" sz="2400" dirty="0"/>
              <a:t>ENG 4850 : Building Electrical Systems</a:t>
            </a:r>
          </a:p>
          <a:p>
            <a:pPr marL="0" indent="0">
              <a:buNone/>
            </a:pPr>
            <a:r>
              <a:rPr lang="en-US" sz="2400" dirty="0" smtClean="0"/>
              <a:t>- File</a:t>
            </a:r>
            <a:r>
              <a:rPr lang="en-US" sz="2400" dirty="0"/>
              <a:t>: 4740	</a:t>
            </a:r>
            <a:r>
              <a:rPr lang="en-US" sz="2400" dirty="0" smtClean="0"/>
              <a:t>        COMP </a:t>
            </a:r>
            <a:r>
              <a:rPr lang="en-US" sz="2400" dirty="0"/>
              <a:t>SCI 5407 : Introduction to Virtual Reality</a:t>
            </a:r>
          </a:p>
          <a:p>
            <a:pPr marL="0" indent="0">
              <a:buNone/>
            </a:pPr>
            <a:r>
              <a:rPr lang="en-US" sz="2400" dirty="0" smtClean="0"/>
              <a:t>- File</a:t>
            </a:r>
            <a:r>
              <a:rPr lang="en-US" sz="2400" dirty="0"/>
              <a:t>: 1909.1	</a:t>
            </a:r>
            <a:r>
              <a:rPr lang="en-US" sz="2400" dirty="0" smtClean="0"/>
              <a:t> COMP </a:t>
            </a:r>
            <a:r>
              <a:rPr lang="en-US" sz="2400" dirty="0"/>
              <a:t>SCI 6604 : Mobile, </a:t>
            </a:r>
            <a:r>
              <a:rPr lang="en-US" sz="2400" dirty="0" err="1"/>
              <a:t>IoT</a:t>
            </a:r>
            <a:r>
              <a:rPr lang="en-US" sz="2400" dirty="0"/>
              <a:t> and Sensor Computing</a:t>
            </a:r>
          </a:p>
          <a:p>
            <a:pPr marL="0" indent="0">
              <a:buNone/>
            </a:pPr>
            <a:r>
              <a:rPr lang="en-US" sz="2400" dirty="0" smtClean="0"/>
              <a:t>- File</a:t>
            </a:r>
            <a:r>
              <a:rPr lang="en-US" sz="2400" dirty="0"/>
              <a:t>: </a:t>
            </a:r>
            <a:r>
              <a:rPr lang="en-US" sz="2400" dirty="0" smtClean="0"/>
              <a:t>4738 </a:t>
            </a:r>
            <a:r>
              <a:rPr lang="en-US" sz="2400" dirty="0"/>
              <a:t>	</a:t>
            </a:r>
            <a:r>
              <a:rPr lang="en-US" sz="2400" dirty="0" smtClean="0"/>
              <a:t> MATH </a:t>
            </a:r>
            <a:r>
              <a:rPr lang="en-US" sz="2400" dirty="0"/>
              <a:t>6603 : Mathematical Foundations of Finite </a:t>
            </a:r>
            <a:r>
              <a:rPr lang="en-US" sz="2400" dirty="0" smtClean="0"/>
              <a:t>			               			     Element Methods </a:t>
            </a:r>
            <a:r>
              <a:rPr lang="en-US" sz="2400" dirty="0"/>
              <a:t>II</a:t>
            </a:r>
          </a:p>
          <a:p>
            <a:pPr marL="463550" lvl="1" indent="-231775">
              <a:tabLst>
                <a:tab pos="1941513" algn="l"/>
              </a:tabLst>
            </a:pPr>
            <a:endParaRPr lang="en-US" sz="2400" dirty="0"/>
          </a:p>
          <a:p>
            <a:pPr marL="463550" lvl="1" indent="-231775">
              <a:tabLst>
                <a:tab pos="1941513" algn="l"/>
              </a:tabLst>
            </a:pPr>
            <a:endParaRPr lang="en-US" sz="2400" dirty="0"/>
          </a:p>
          <a:p>
            <a:pPr marL="463550" lvl="1" indent="-231775">
              <a:tabLst>
                <a:tab pos="1941513" algn="l"/>
              </a:tabLst>
            </a:pPr>
            <a:endParaRPr lang="en-US" sz="2400" dirty="0"/>
          </a:p>
          <a:p>
            <a:pPr marL="463550" lvl="1" indent="-231775">
              <a:tabLst>
                <a:tab pos="1941513" algn="l"/>
              </a:tabLst>
            </a:pPr>
            <a:endParaRPr lang="en-US" sz="2400" dirty="0"/>
          </a:p>
        </p:txBody>
      </p:sp>
    </p:spTree>
    <p:extLst>
      <p:ext uri="{BB962C8B-B14F-4D97-AF65-F5344CB8AC3E}">
        <p14:creationId xmlns:p14="http://schemas.microsoft.com/office/powerpoint/2010/main" val="3005548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45" y="1616926"/>
            <a:ext cx="9275382" cy="4783873"/>
          </a:xfrm>
        </p:spPr>
        <p:txBody>
          <a:bodyPr/>
          <a:lstStyle/>
          <a:p>
            <a:pPr marL="463550" lvl="1" indent="-231775">
              <a:tabLst>
                <a:tab pos="1941513" algn="l"/>
              </a:tabLst>
            </a:pPr>
            <a:r>
              <a:rPr lang="en-US" dirty="0" smtClean="0"/>
              <a:t>Experimental Courses (EC) Requeste</a:t>
            </a:r>
            <a:r>
              <a:rPr lang="en-US" sz="2400" dirty="0" smtClean="0"/>
              <a:t>d</a:t>
            </a:r>
            <a:endParaRPr lang="en-US" sz="2400" dirty="0"/>
          </a:p>
          <a:p>
            <a:pPr marL="0" indent="0">
              <a:buNone/>
            </a:pPr>
            <a:r>
              <a:rPr lang="en-US" sz="2400" dirty="0" smtClean="0"/>
              <a:t>- File</a:t>
            </a:r>
            <a:r>
              <a:rPr lang="en-US" sz="2400" dirty="0"/>
              <a:t>: </a:t>
            </a:r>
            <a:r>
              <a:rPr lang="en-US" sz="2400" dirty="0" smtClean="0"/>
              <a:t>4737 </a:t>
            </a:r>
            <a:r>
              <a:rPr lang="en-US" sz="2400" dirty="0"/>
              <a:t>	AERO ENG 6001.004 : Computational Plasma Physics and Modern Scientific Programming</a:t>
            </a:r>
          </a:p>
          <a:p>
            <a:pPr marL="0" indent="0">
              <a:buNone/>
            </a:pPr>
            <a:r>
              <a:rPr lang="en-US" sz="2400" dirty="0" smtClean="0"/>
              <a:t>- File</a:t>
            </a:r>
            <a:r>
              <a:rPr lang="en-US" sz="2400" dirty="0"/>
              <a:t>: </a:t>
            </a:r>
            <a:r>
              <a:rPr lang="en-US" sz="2400" dirty="0" smtClean="0"/>
              <a:t>4727 </a:t>
            </a:r>
            <a:r>
              <a:rPr lang="en-US" sz="2400" dirty="0"/>
              <a:t>	CIV ENG 5001.005 : Water Treatment Challenges: Desalination, Metals, and Water Reuse</a:t>
            </a:r>
          </a:p>
          <a:p>
            <a:pPr marL="0" indent="0">
              <a:buNone/>
            </a:pPr>
            <a:r>
              <a:rPr lang="en-US" sz="2400" dirty="0" smtClean="0"/>
              <a:t>- File</a:t>
            </a:r>
            <a:r>
              <a:rPr lang="en-US" sz="2400" dirty="0"/>
              <a:t>: </a:t>
            </a:r>
            <a:r>
              <a:rPr lang="en-US" sz="2400" dirty="0" smtClean="0"/>
              <a:t>4741 </a:t>
            </a:r>
            <a:r>
              <a:rPr lang="en-US" sz="2400" dirty="0"/>
              <a:t>	COMP SCI 6001.006 : Introduction to Augmented and Virtual Reality</a:t>
            </a:r>
          </a:p>
          <a:p>
            <a:pPr marL="0" indent="0">
              <a:buNone/>
            </a:pPr>
            <a:r>
              <a:rPr lang="en-US" sz="2400" dirty="0" smtClean="0"/>
              <a:t>- File</a:t>
            </a:r>
            <a:r>
              <a:rPr lang="en-US" sz="2400" dirty="0"/>
              <a:t>: 4739	</a:t>
            </a:r>
            <a:r>
              <a:rPr lang="en-US" sz="2400" dirty="0" smtClean="0"/>
              <a:t>       MECH </a:t>
            </a:r>
            <a:r>
              <a:rPr lang="en-US" sz="2400" dirty="0"/>
              <a:t>ENG 6001.004 : Design for Additive Manufacturing</a:t>
            </a:r>
          </a:p>
          <a:p>
            <a:endParaRPr lang="en-US" sz="2400" dirty="0"/>
          </a:p>
        </p:txBody>
      </p:sp>
    </p:spTree>
    <p:extLst>
      <p:ext uri="{BB962C8B-B14F-4D97-AF65-F5344CB8AC3E}">
        <p14:creationId xmlns:p14="http://schemas.microsoft.com/office/powerpoint/2010/main" val="1012868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72322"/>
            <a:ext cx="8534400" cy="4828478"/>
          </a:xfrm>
        </p:spPr>
        <p:txBody>
          <a:bodyPr/>
          <a:lstStyle/>
          <a:p>
            <a:r>
              <a:rPr lang="en-US" dirty="0" smtClean="0"/>
              <a:t>Curriculum </a:t>
            </a:r>
            <a:r>
              <a:rPr lang="en-US" dirty="0"/>
              <a:t>committee moves for FS to approve the </a:t>
            </a:r>
            <a:r>
              <a:rPr lang="en-US" dirty="0" smtClean="0"/>
              <a:t>PC </a:t>
            </a:r>
            <a:r>
              <a:rPr lang="en-US" dirty="0"/>
              <a:t>and CC form actions</a:t>
            </a:r>
          </a:p>
          <a:p>
            <a:r>
              <a:rPr lang="en-US" dirty="0"/>
              <a:t>Discussion: Questions or comments?</a:t>
            </a:r>
          </a:p>
          <a:p>
            <a:pPr>
              <a:tabLst>
                <a:tab pos="2292350" algn="l"/>
              </a:tabLst>
            </a:pPr>
            <a:endParaRPr lang="en-US" dirty="0"/>
          </a:p>
        </p:txBody>
      </p:sp>
    </p:spTree>
    <p:extLst>
      <p:ext uri="{BB962C8B-B14F-4D97-AF65-F5344CB8AC3E}">
        <p14:creationId xmlns:p14="http://schemas.microsoft.com/office/powerpoint/2010/main" val="514778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3" y="1616926"/>
            <a:ext cx="9271921" cy="4783873"/>
          </a:xfrm>
        </p:spPr>
        <p:txBody>
          <a:bodyPr/>
          <a:lstStyle/>
          <a:p>
            <a:pPr marL="0" indent="0" algn="ctr">
              <a:buNone/>
              <a:tabLst>
                <a:tab pos="2292350" algn="l"/>
              </a:tabLst>
            </a:pPr>
            <a:r>
              <a:rPr lang="en-US" sz="2800" dirty="0" smtClean="0"/>
              <a:t>For Informational Purposes; No Senate Approval Required</a:t>
            </a:r>
          </a:p>
          <a:p>
            <a:pPr>
              <a:tabLst>
                <a:tab pos="2292350" algn="l"/>
              </a:tabLst>
            </a:pPr>
            <a:r>
              <a:rPr lang="en-US" sz="2800" dirty="0" smtClean="0"/>
              <a:t>Experimental Course (EC) Requests</a:t>
            </a:r>
          </a:p>
          <a:p>
            <a:pPr marL="0" indent="0">
              <a:buNone/>
            </a:pPr>
            <a:r>
              <a:rPr lang="en-US" sz="2800" dirty="0" smtClean="0"/>
              <a:t>- File</a:t>
            </a:r>
            <a:r>
              <a:rPr lang="en-US" sz="2800" dirty="0"/>
              <a:t>: 4737	AERO ENG 6001.004 : Computational Plasma Physics and Modern Scientific Programming</a:t>
            </a:r>
          </a:p>
          <a:p>
            <a:pPr marL="0" indent="0">
              <a:buNone/>
            </a:pPr>
            <a:r>
              <a:rPr lang="en-US" sz="2800" dirty="0"/>
              <a:t>- File: 4727	CIV ENG 5001.005 : Water Treatment Challenges: Desalination, Metals, and Water Reuse</a:t>
            </a:r>
          </a:p>
          <a:p>
            <a:pPr marL="0" indent="0">
              <a:buNone/>
            </a:pPr>
            <a:r>
              <a:rPr lang="en-US" sz="2800" dirty="0"/>
              <a:t>- File: 4741	COMP SCI 6001.006 : Introduction to Augmented and Virtual Reality</a:t>
            </a:r>
          </a:p>
          <a:p>
            <a:pPr marL="0" indent="0">
              <a:buNone/>
            </a:pPr>
            <a:r>
              <a:rPr lang="en-US" sz="2800" dirty="0"/>
              <a:t>- File: 4739	MECH ENG 6001.004 : Design for Additive </a:t>
            </a:r>
            <a:r>
              <a:rPr lang="en-US" sz="2800" dirty="0" smtClean="0"/>
              <a:t>Manufacturing</a:t>
            </a:r>
          </a:p>
          <a:p>
            <a:pPr marL="463550" lvl="1" indent="-231775">
              <a:tabLst>
                <a:tab pos="1658938" algn="l"/>
              </a:tabLst>
            </a:pPr>
            <a:endParaRPr lang="en-US" sz="2400" dirty="0"/>
          </a:p>
          <a:p>
            <a:pPr marL="463550" lvl="1" indent="-231775">
              <a:tabLst>
                <a:tab pos="1658938" algn="l"/>
              </a:tabLst>
            </a:pPr>
            <a:endParaRPr lang="en-US" sz="2000" dirty="0"/>
          </a:p>
          <a:p>
            <a:pPr marL="463550" lvl="1" indent="-231775">
              <a:tabLst>
                <a:tab pos="1658938" algn="l"/>
              </a:tabLst>
            </a:pPr>
            <a:endParaRPr lang="en-US" sz="2400" dirty="0"/>
          </a:p>
        </p:txBody>
      </p:sp>
    </p:spTree>
    <p:extLst>
      <p:ext uri="{BB962C8B-B14F-4D97-AF65-F5344CB8AC3E}">
        <p14:creationId xmlns:p14="http://schemas.microsoft.com/office/powerpoint/2010/main" val="3547461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650630" y="2704420"/>
            <a:ext cx="7904381" cy="3958333"/>
          </a:xfrm>
        </p:spPr>
        <p:txBody>
          <a:bodyPr/>
          <a:lstStyle/>
          <a:p>
            <a:pPr marL="0" indent="0" defTabSz="685800">
              <a:buNone/>
            </a:pPr>
            <a:r>
              <a:rPr lang="en-US" sz="3200" dirty="0" smtClean="0">
                <a:latin typeface="Orgon Slab" panose="02000503000000020004" pitchFamily="50" charset="0"/>
              </a:rPr>
              <a:t>VI. </a:t>
            </a:r>
            <a:r>
              <a:rPr lang="en-US" sz="3200" dirty="0">
                <a:latin typeface="Orgon Slab" panose="02000503000000020004" pitchFamily="50" charset="0"/>
              </a:rPr>
              <a:t>	Reports of Standing Committees</a:t>
            </a:r>
          </a:p>
          <a:p>
            <a:pPr marL="1371600" indent="-630238" defTabSz="685800">
              <a:buAutoNum type="alphaUcPeriod" startAt="3"/>
            </a:pPr>
            <a:r>
              <a:rPr lang="en-US" sz="3200" dirty="0" smtClean="0">
                <a:solidFill>
                  <a:srgbClr val="003B49"/>
                </a:solidFill>
                <a:latin typeface="Orgon Slab" panose="02000503000000020004" pitchFamily="50" charset="0"/>
              </a:rPr>
              <a:t>Public Occasions</a:t>
            </a:r>
            <a:br>
              <a:rPr lang="en-US" sz="3200" dirty="0" smtClean="0">
                <a:solidFill>
                  <a:srgbClr val="003B49"/>
                </a:solidFill>
                <a:latin typeface="Orgon Slab" panose="02000503000000020004" pitchFamily="50" charset="0"/>
              </a:rPr>
            </a:br>
            <a:r>
              <a:rPr lang="en-US" sz="3200" dirty="0" smtClean="0">
                <a:solidFill>
                  <a:srgbClr val="003B49"/>
                </a:solidFill>
                <a:latin typeface="Orgon Slab" panose="02000503000000020004" pitchFamily="50" charset="0"/>
              </a:rPr>
              <a:t>S. </a:t>
            </a:r>
            <a:r>
              <a:rPr lang="en-US" sz="3200" dirty="0" err="1" smtClean="0">
                <a:solidFill>
                  <a:srgbClr val="003B49"/>
                </a:solidFill>
                <a:latin typeface="Orgon Slab" panose="02000503000000020004" pitchFamily="50" charset="0"/>
              </a:rPr>
              <a:t>Sedigh</a:t>
            </a:r>
            <a:r>
              <a:rPr lang="en-US" sz="3200" dirty="0" smtClean="0">
                <a:solidFill>
                  <a:srgbClr val="003B49"/>
                </a:solidFill>
                <a:latin typeface="Orgon Slab" panose="02000503000000020004" pitchFamily="50" charset="0"/>
              </a:rPr>
              <a:t> </a:t>
            </a:r>
            <a:r>
              <a:rPr lang="en-US" sz="3200" dirty="0" err="1" smtClean="0">
                <a:solidFill>
                  <a:srgbClr val="003B49"/>
                </a:solidFill>
                <a:latin typeface="Orgon Slab" panose="02000503000000020004" pitchFamily="50" charset="0"/>
              </a:rPr>
              <a:t>Sarvestani</a:t>
            </a:r>
            <a:r>
              <a:rPr lang="en-US" sz="3200" dirty="0" smtClean="0">
                <a:solidFill>
                  <a:srgbClr val="003B49"/>
                </a:solidFill>
                <a:latin typeface="Orgon Slab" panose="02000503000000020004" pitchFamily="50" charset="0"/>
              </a:rPr>
              <a:t>	</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Tree>
    <p:extLst>
      <p:ext uri="{BB962C8B-B14F-4D97-AF65-F5344CB8AC3E}">
        <p14:creationId xmlns:p14="http://schemas.microsoft.com/office/powerpoint/2010/main" val="4214181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0790" y="3183353"/>
            <a:ext cx="7795010" cy="2673790"/>
          </a:xfrm>
        </p:spPr>
        <p:txBody>
          <a:bodyPr/>
          <a:lstStyle/>
          <a:p>
            <a:r>
              <a:rPr lang="en-US" dirty="0" smtClean="0">
                <a:solidFill>
                  <a:schemeClr val="accent4">
                    <a:lumMod val="10000"/>
                  </a:schemeClr>
                </a:solidFill>
                <a:latin typeface="Orgon Slab Medium" panose="02000603000000020004" pitchFamily="50" charset="0"/>
              </a:rPr>
              <a:t>Motion: Addition of an </a:t>
            </a:r>
            <a:r>
              <a:rPr lang="en-US" dirty="0">
                <a:solidFill>
                  <a:schemeClr val="accent4">
                    <a:lumMod val="10000"/>
                  </a:schemeClr>
                </a:solidFill>
                <a:latin typeface="Orgon Slab Medium" panose="02000603000000020004" pitchFamily="50" charset="0"/>
              </a:rPr>
              <a:t>o</a:t>
            </a:r>
            <a:r>
              <a:rPr lang="en-US" dirty="0" smtClean="0">
                <a:solidFill>
                  <a:schemeClr val="accent4">
                    <a:lumMod val="10000"/>
                  </a:schemeClr>
                </a:solidFill>
                <a:latin typeface="Orgon Slab Medium" panose="02000603000000020004" pitchFamily="50" charset="0"/>
              </a:rPr>
              <a:t>pen </a:t>
            </a:r>
            <a:r>
              <a:rPr lang="en-US" dirty="0">
                <a:solidFill>
                  <a:schemeClr val="accent4">
                    <a:lumMod val="10000"/>
                  </a:schemeClr>
                </a:solidFill>
                <a:latin typeface="Orgon Slab Medium" panose="02000603000000020004" pitchFamily="50" charset="0"/>
              </a:rPr>
              <a:t>h</a:t>
            </a:r>
            <a:r>
              <a:rPr lang="en-US" dirty="0" smtClean="0">
                <a:solidFill>
                  <a:schemeClr val="accent4">
                    <a:lumMod val="10000"/>
                  </a:schemeClr>
                </a:solidFill>
                <a:latin typeface="Orgon Slab Medium" panose="02000603000000020004" pitchFamily="50" charset="0"/>
              </a:rPr>
              <a:t>ouse date for this fall</a:t>
            </a:r>
          </a:p>
          <a:p>
            <a:pPr algn="just"/>
            <a:r>
              <a:rPr lang="en-US" dirty="0" smtClean="0">
                <a:solidFill>
                  <a:schemeClr val="accent4">
                    <a:lumMod val="10000"/>
                  </a:schemeClr>
                </a:solidFill>
                <a:latin typeface="Orgon Slab Medium" panose="02000603000000020004" pitchFamily="50" charset="0"/>
              </a:rPr>
              <a:t>Motion: Correction </a:t>
            </a:r>
            <a:r>
              <a:rPr lang="en-US" dirty="0">
                <a:solidFill>
                  <a:schemeClr val="accent4">
                    <a:lumMod val="10000"/>
                  </a:schemeClr>
                </a:solidFill>
                <a:latin typeface="Orgon Slab Medium" panose="02000603000000020004" pitchFamily="50" charset="0"/>
              </a:rPr>
              <a:t>to </a:t>
            </a:r>
            <a:r>
              <a:rPr lang="en-US" dirty="0" smtClean="0">
                <a:solidFill>
                  <a:schemeClr val="accent4">
                    <a:lumMod val="10000"/>
                  </a:schemeClr>
                </a:solidFill>
                <a:latin typeface="Orgon Slab Medium" panose="02000603000000020004" pitchFamily="50" charset="0"/>
              </a:rPr>
              <a:t>2020-2021 academic calendar</a:t>
            </a:r>
          </a:p>
        </p:txBody>
      </p:sp>
      <p:sp>
        <p:nvSpPr>
          <p:cNvPr id="6" name="Text Placeholder 5"/>
          <p:cNvSpPr>
            <a:spLocks noGrp="1"/>
          </p:cNvSpPr>
          <p:nvPr>
            <p:ph type="body" sz="quarter" idx="13"/>
          </p:nvPr>
        </p:nvSpPr>
        <p:spPr>
          <a:xfrm>
            <a:off x="510790" y="1790002"/>
            <a:ext cx="8184662" cy="1275415"/>
          </a:xfrm>
        </p:spPr>
        <p:txBody>
          <a:bodyPr>
            <a:normAutofit fontScale="92500" lnSpcReduction="20000"/>
          </a:bodyPr>
          <a:lstStyle/>
          <a:p>
            <a:pPr>
              <a:lnSpc>
                <a:spcPct val="140000"/>
              </a:lnSpc>
              <a:spcBef>
                <a:spcPts val="0"/>
              </a:spcBef>
            </a:pPr>
            <a:r>
              <a:rPr lang="en-US" sz="3900" dirty="0" smtClean="0">
                <a:effectLst>
                  <a:outerShdw blurRad="38100" dist="38100" dir="2700000" algn="tl">
                    <a:srgbClr val="000000">
                      <a:alpha val="43137"/>
                    </a:srgbClr>
                  </a:outerShdw>
                </a:effectLst>
              </a:rPr>
              <a:t>Public Occasions Committee Report</a:t>
            </a:r>
          </a:p>
          <a:p>
            <a:pPr>
              <a:lnSpc>
                <a:spcPct val="140000"/>
              </a:lnSpc>
              <a:spcBef>
                <a:spcPts val="0"/>
              </a:spcBef>
            </a:pPr>
            <a:r>
              <a:rPr lang="en-US" sz="2600" dirty="0" smtClean="0">
                <a:effectLst>
                  <a:outerShdw blurRad="38100" dist="38100" dir="2700000" algn="tl">
                    <a:srgbClr val="000000">
                      <a:alpha val="43137"/>
                    </a:srgbClr>
                  </a:outerShdw>
                </a:effectLst>
              </a:rPr>
              <a:t>Dr. Sahra Sedigh Sarvestani, Chair</a:t>
            </a: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68495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381108"/>
            <a:ext cx="8184662" cy="4065412"/>
          </a:xfrm>
        </p:spPr>
        <p:txBody>
          <a:bodyPr/>
          <a:lstStyle/>
          <a:p>
            <a:pPr marL="0" indent="0">
              <a:buNone/>
            </a:pPr>
            <a:r>
              <a:rPr lang="en-US" sz="2000" dirty="0">
                <a:solidFill>
                  <a:schemeClr val="accent4">
                    <a:lumMod val="10000"/>
                  </a:schemeClr>
                </a:solidFill>
                <a:latin typeface="Orgon Slab Medium" panose="02000603000000020004" pitchFamily="50" charset="0"/>
              </a:rPr>
              <a:t>The Public Occasions Committee moves that the following </a:t>
            </a:r>
            <a:r>
              <a:rPr lang="en-US" sz="2000" dirty="0" smtClean="0">
                <a:solidFill>
                  <a:schemeClr val="accent4">
                    <a:lumMod val="10000"/>
                  </a:schemeClr>
                </a:solidFill>
                <a:latin typeface="Orgon Slab Medium" panose="02000603000000020004" pitchFamily="50" charset="0"/>
              </a:rPr>
              <a:t>be </a:t>
            </a:r>
            <a:r>
              <a:rPr lang="en-US" sz="2000" dirty="0">
                <a:solidFill>
                  <a:schemeClr val="accent4">
                    <a:lumMod val="10000"/>
                  </a:schemeClr>
                </a:solidFill>
                <a:latin typeface="Orgon Slab Medium" panose="02000603000000020004" pitchFamily="50" charset="0"/>
              </a:rPr>
              <a:t>adopted as </a:t>
            </a:r>
            <a:r>
              <a:rPr lang="en-US" sz="2000" dirty="0" smtClean="0">
                <a:solidFill>
                  <a:schemeClr val="accent4">
                    <a:lumMod val="10000"/>
                  </a:schemeClr>
                </a:solidFill>
                <a:latin typeface="Orgon Slab Medium" panose="02000603000000020004" pitchFamily="50" charset="0"/>
              </a:rPr>
              <a:t>Public Occasions dates for the 2020-2021 academic year.</a:t>
            </a:r>
          </a:p>
          <a:p>
            <a:pPr marL="0" indent="0">
              <a:buNone/>
            </a:pPr>
            <a:endParaRPr lang="en-US" sz="2000" dirty="0">
              <a:solidFill>
                <a:schemeClr val="accent4">
                  <a:lumMod val="10000"/>
                </a:schemeClr>
              </a:solidFill>
              <a:latin typeface="Orgon Slab Medium" panose="02000603000000020004" pitchFamily="50" charset="0"/>
            </a:endParaRPr>
          </a:p>
          <a:p>
            <a:pPr marL="0" indent="0">
              <a:buNone/>
            </a:pPr>
            <a:r>
              <a:rPr lang="en-US" sz="2000" dirty="0">
                <a:solidFill>
                  <a:schemeClr val="accent4">
                    <a:lumMod val="10000"/>
                  </a:schemeClr>
                </a:solidFill>
                <a:latin typeface="Orgon Slab Medium" panose="02000603000000020004" pitchFamily="50" charset="0"/>
              </a:rPr>
              <a:t>Open </a:t>
            </a:r>
            <a:r>
              <a:rPr lang="en-US" sz="2000" dirty="0" smtClean="0">
                <a:solidFill>
                  <a:schemeClr val="accent4">
                    <a:lumMod val="10000"/>
                  </a:schemeClr>
                </a:solidFill>
                <a:latin typeface="Orgon Slab Medium" panose="02000603000000020004" pitchFamily="50" charset="0"/>
              </a:rPr>
              <a:t>House			Saturday</a:t>
            </a:r>
            <a:r>
              <a:rPr lang="en-US" sz="2000" dirty="0">
                <a:solidFill>
                  <a:schemeClr val="accent4">
                    <a:lumMod val="10000"/>
                  </a:schemeClr>
                </a:solidFill>
                <a:latin typeface="Orgon Slab Medium" panose="02000603000000020004" pitchFamily="50" charset="0"/>
              </a:rPr>
              <a:t>, October 10, </a:t>
            </a:r>
            <a:r>
              <a:rPr lang="en-US" sz="2000" dirty="0" smtClean="0">
                <a:solidFill>
                  <a:schemeClr val="accent4">
                    <a:lumMod val="10000"/>
                  </a:schemeClr>
                </a:solidFill>
                <a:latin typeface="Orgon Slab Medium" panose="02000603000000020004" pitchFamily="50" charset="0"/>
              </a:rPr>
              <a:t>2020 </a:t>
            </a:r>
            <a:endParaRPr lang="en-US" sz="2000" dirty="0">
              <a:solidFill>
                <a:schemeClr val="accent4">
                  <a:lumMod val="10000"/>
                </a:schemeClr>
              </a:solidFill>
              <a:latin typeface="Orgon Slab Medium" panose="02000603000000020004" pitchFamily="50" charset="0"/>
            </a:endParaRPr>
          </a:p>
          <a:p>
            <a:pPr marL="0" indent="0">
              <a:buNone/>
            </a:pPr>
            <a:r>
              <a:rPr lang="en-US" sz="2000" dirty="0" smtClean="0">
                <a:solidFill>
                  <a:schemeClr val="accent4">
                    <a:lumMod val="10000"/>
                  </a:schemeClr>
                </a:solidFill>
                <a:latin typeface="Orgon Slab Medium" panose="02000603000000020004" pitchFamily="50" charset="0"/>
              </a:rPr>
              <a:t>Homecoming 2020		Friday-Saturday</a:t>
            </a:r>
            <a:r>
              <a:rPr lang="en-US" sz="2000" dirty="0">
                <a:solidFill>
                  <a:schemeClr val="accent4">
                    <a:lumMod val="10000"/>
                  </a:schemeClr>
                </a:solidFill>
                <a:latin typeface="Orgon Slab Medium" panose="02000603000000020004" pitchFamily="50" charset="0"/>
              </a:rPr>
              <a:t>, October 16-17, </a:t>
            </a:r>
            <a:r>
              <a:rPr lang="en-US" sz="2000" dirty="0" smtClean="0">
                <a:solidFill>
                  <a:schemeClr val="accent4">
                    <a:lumMod val="10000"/>
                  </a:schemeClr>
                </a:solidFill>
                <a:latin typeface="Orgon Slab Medium" panose="02000603000000020004" pitchFamily="50" charset="0"/>
              </a:rPr>
              <a:t>2020</a:t>
            </a:r>
            <a:endParaRPr lang="en-US" sz="2000" dirty="0">
              <a:solidFill>
                <a:schemeClr val="accent4">
                  <a:lumMod val="10000"/>
                </a:schemeClr>
              </a:solidFill>
              <a:latin typeface="Orgon Slab Medium" panose="02000603000000020004" pitchFamily="50" charset="0"/>
            </a:endParaRPr>
          </a:p>
          <a:p>
            <a:pPr marL="0" indent="0">
              <a:buNone/>
            </a:pPr>
            <a:r>
              <a:rPr lang="en-US" sz="2000" dirty="0" smtClean="0">
                <a:solidFill>
                  <a:schemeClr val="accent4">
                    <a:lumMod val="10000"/>
                  </a:schemeClr>
                </a:solidFill>
                <a:latin typeface="Orgon Slab Medium" panose="02000603000000020004" pitchFamily="50" charset="0"/>
              </a:rPr>
              <a:t>Open House			Saturday</a:t>
            </a:r>
            <a:r>
              <a:rPr lang="en-US" sz="2000" dirty="0">
                <a:solidFill>
                  <a:schemeClr val="accent4">
                    <a:lumMod val="10000"/>
                  </a:schemeClr>
                </a:solidFill>
                <a:latin typeface="Orgon Slab Medium" panose="02000603000000020004" pitchFamily="50" charset="0"/>
              </a:rPr>
              <a:t>, October 24, </a:t>
            </a:r>
            <a:r>
              <a:rPr lang="en-US" sz="2000" dirty="0" smtClean="0">
                <a:solidFill>
                  <a:schemeClr val="accent4">
                    <a:lumMod val="10000"/>
                  </a:schemeClr>
                </a:solidFill>
                <a:latin typeface="Orgon Slab Medium" panose="02000603000000020004" pitchFamily="50" charset="0"/>
              </a:rPr>
              <a:t>2020</a:t>
            </a:r>
          </a:p>
          <a:p>
            <a:pPr marL="0" indent="0">
              <a:buNone/>
            </a:pPr>
            <a:r>
              <a:rPr lang="en-US" sz="2000" dirty="0">
                <a:solidFill>
                  <a:srgbClr val="FF0000"/>
                </a:solidFill>
                <a:latin typeface="Orgon Slab Medium" panose="02000603000000020004" pitchFamily="50" charset="0"/>
              </a:rPr>
              <a:t>Open House			Saturday, </a:t>
            </a:r>
            <a:r>
              <a:rPr lang="en-US" sz="2000" dirty="0" smtClean="0">
                <a:solidFill>
                  <a:srgbClr val="FF0000"/>
                </a:solidFill>
                <a:latin typeface="Orgon Slab Medium" panose="02000603000000020004" pitchFamily="50" charset="0"/>
              </a:rPr>
              <a:t>December 5, </a:t>
            </a:r>
            <a:r>
              <a:rPr lang="en-US" sz="2000" dirty="0">
                <a:solidFill>
                  <a:srgbClr val="FF0000"/>
                </a:solidFill>
                <a:latin typeface="Orgon Slab Medium" panose="02000603000000020004" pitchFamily="50" charset="0"/>
              </a:rPr>
              <a:t>2020 (addition)</a:t>
            </a:r>
          </a:p>
          <a:p>
            <a:pPr marL="0" indent="0">
              <a:buNone/>
            </a:pPr>
            <a:r>
              <a:rPr lang="en-US" sz="2000" dirty="0" smtClean="0">
                <a:solidFill>
                  <a:schemeClr val="accent4">
                    <a:lumMod val="10000"/>
                  </a:schemeClr>
                </a:solidFill>
                <a:latin typeface="Orgon Slab Medium" panose="02000603000000020004" pitchFamily="50" charset="0"/>
              </a:rPr>
              <a:t>Open House			Saturday</a:t>
            </a:r>
            <a:r>
              <a:rPr lang="en-US" sz="2000" dirty="0">
                <a:solidFill>
                  <a:schemeClr val="accent4">
                    <a:lumMod val="10000"/>
                  </a:schemeClr>
                </a:solidFill>
                <a:latin typeface="Orgon Slab Medium" panose="02000603000000020004" pitchFamily="50" charset="0"/>
              </a:rPr>
              <a:t>, November 7, 2020</a:t>
            </a:r>
          </a:p>
          <a:p>
            <a:pPr marL="0" indent="0">
              <a:buNone/>
            </a:pPr>
            <a:r>
              <a:rPr lang="en-US" sz="2000" dirty="0" smtClean="0">
                <a:solidFill>
                  <a:schemeClr val="accent4">
                    <a:lumMod val="10000"/>
                  </a:schemeClr>
                </a:solidFill>
                <a:latin typeface="Orgon Slab Medium" panose="02000603000000020004" pitchFamily="50" charset="0"/>
              </a:rPr>
              <a:t>Open House			Monday</a:t>
            </a:r>
            <a:r>
              <a:rPr lang="en-US" sz="2000" dirty="0">
                <a:solidFill>
                  <a:schemeClr val="accent4">
                    <a:lumMod val="10000"/>
                  </a:schemeClr>
                </a:solidFill>
                <a:latin typeface="Orgon Slab Medium" panose="02000603000000020004" pitchFamily="50" charset="0"/>
              </a:rPr>
              <a:t>, February 15, 2021</a:t>
            </a:r>
          </a:p>
          <a:p>
            <a:pPr marL="0" indent="0">
              <a:buNone/>
            </a:pPr>
            <a:r>
              <a:rPr lang="en-US" sz="2000" dirty="0" smtClean="0">
                <a:solidFill>
                  <a:schemeClr val="accent4">
                    <a:lumMod val="10000"/>
                  </a:schemeClr>
                </a:solidFill>
                <a:latin typeface="Orgon Slab Medium" panose="02000603000000020004" pitchFamily="50" charset="0"/>
              </a:rPr>
              <a:t>Open House			Friday</a:t>
            </a:r>
            <a:r>
              <a:rPr lang="en-US" sz="2000" dirty="0">
                <a:solidFill>
                  <a:schemeClr val="accent4">
                    <a:lumMod val="10000"/>
                  </a:schemeClr>
                </a:solidFill>
                <a:latin typeface="Orgon Slab Medium" panose="02000603000000020004" pitchFamily="50" charset="0"/>
              </a:rPr>
              <a:t>, April 2, 2021</a:t>
            </a:r>
          </a:p>
          <a:p>
            <a:pPr marL="0" indent="0">
              <a:buNone/>
            </a:pPr>
            <a:endParaRPr lang="en-US" sz="2000" dirty="0" smtClean="0">
              <a:solidFill>
                <a:schemeClr val="accent4">
                  <a:lumMod val="10000"/>
                </a:schemeClr>
              </a:solidFill>
              <a:latin typeface="Orgon Slab Medium" panose="02000603000000020004" pitchFamily="50" charset="0"/>
            </a:endParaRPr>
          </a:p>
          <a:p>
            <a:pPr marL="0" indent="0">
              <a:buNone/>
            </a:pPr>
            <a:endParaRPr lang="en-US" sz="2000" dirty="0">
              <a:solidFill>
                <a:schemeClr val="accent4">
                  <a:lumMod val="10000"/>
                </a:schemeClr>
              </a:solidFill>
              <a:latin typeface="Orgon Slab Medium" panose="02000603000000020004" pitchFamily="50" charset="0"/>
            </a:endParaRPr>
          </a:p>
          <a:p>
            <a:pPr marL="0" indent="0">
              <a:buNone/>
            </a:pPr>
            <a:endParaRPr lang="en-US" sz="2000" dirty="0">
              <a:solidFill>
                <a:schemeClr val="accent4">
                  <a:lumMod val="10000"/>
                </a:schemeClr>
              </a:solidFill>
              <a:latin typeface="Orgon Slab Medium" panose="02000603000000020004" pitchFamily="50" charset="0"/>
            </a:endParaRPr>
          </a:p>
        </p:txBody>
      </p:sp>
      <p:sp>
        <p:nvSpPr>
          <p:cNvPr id="3" name="Text Placeholder 2"/>
          <p:cNvSpPr>
            <a:spLocks noGrp="1"/>
          </p:cNvSpPr>
          <p:nvPr>
            <p:ph type="body" sz="quarter" idx="13"/>
          </p:nvPr>
        </p:nvSpPr>
        <p:spPr>
          <a:xfrm>
            <a:off x="510790" y="1790003"/>
            <a:ext cx="8184662" cy="591106"/>
          </a:xfrm>
        </p:spPr>
        <p:txBody>
          <a:bodyPr/>
          <a:lstStyle/>
          <a:p>
            <a:r>
              <a:rPr lang="en-US" dirty="0" smtClean="0">
                <a:effectLst>
                  <a:outerShdw blurRad="38100" dist="38100" dir="2700000" algn="tl">
                    <a:srgbClr val="000000">
                      <a:alpha val="43137"/>
                    </a:srgbClr>
                  </a:outerShdw>
                </a:effectLst>
              </a:rPr>
              <a:t>Motion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5649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381108"/>
            <a:ext cx="8184662" cy="4065412"/>
          </a:xfrm>
        </p:spPr>
        <p:txBody>
          <a:bodyPr/>
          <a:lstStyle/>
          <a:p>
            <a:pPr marL="0" indent="0">
              <a:buNone/>
            </a:pPr>
            <a:r>
              <a:rPr lang="en-US" sz="2000" dirty="0">
                <a:solidFill>
                  <a:schemeClr val="accent4">
                    <a:lumMod val="10000"/>
                  </a:schemeClr>
                </a:solidFill>
                <a:latin typeface="Orgon Slab Medium" panose="02000603000000020004" pitchFamily="50" charset="0"/>
              </a:rPr>
              <a:t>The Public Occasions Committee moves that the </a:t>
            </a:r>
            <a:r>
              <a:rPr lang="en-US" sz="2000" dirty="0" smtClean="0">
                <a:solidFill>
                  <a:schemeClr val="accent4">
                    <a:lumMod val="10000"/>
                  </a:schemeClr>
                </a:solidFill>
                <a:latin typeface="Orgon Slab Medium" panose="02000603000000020004" pitchFamily="50" charset="0"/>
              </a:rPr>
              <a:t>observed date of the Independence Day holiday be changed to Monday, July 5 on the academic calendar for 2020-2021. </a:t>
            </a:r>
            <a:endParaRPr lang="en-US" sz="2000" dirty="0">
              <a:solidFill>
                <a:schemeClr val="accent4">
                  <a:lumMod val="10000"/>
                </a:schemeClr>
              </a:solidFill>
              <a:latin typeface="Orgon Slab Medium" panose="02000603000000020004" pitchFamily="50" charset="0"/>
            </a:endParaRPr>
          </a:p>
          <a:p>
            <a:pPr marL="0" indent="0">
              <a:buNone/>
            </a:pPr>
            <a:endParaRPr lang="en-US" sz="2000" dirty="0" smtClean="0">
              <a:solidFill>
                <a:schemeClr val="accent4">
                  <a:lumMod val="10000"/>
                </a:schemeClr>
              </a:solidFill>
              <a:latin typeface="Orgon Slab Medium" panose="02000603000000020004" pitchFamily="50" charset="0"/>
            </a:endParaRPr>
          </a:p>
          <a:p>
            <a:pPr marL="0" indent="0">
              <a:buNone/>
            </a:pPr>
            <a:r>
              <a:rPr lang="en-US" sz="2000" dirty="0" smtClean="0">
                <a:solidFill>
                  <a:schemeClr val="accent4">
                    <a:lumMod val="10000"/>
                  </a:schemeClr>
                </a:solidFill>
                <a:latin typeface="Orgon Slab Medium" panose="02000603000000020004" pitchFamily="50" charset="0"/>
              </a:rPr>
              <a:t>This holiday is currently listed as being observed on Friday, July 2. </a:t>
            </a:r>
          </a:p>
          <a:p>
            <a:pPr marL="0" indent="0">
              <a:buNone/>
            </a:pPr>
            <a:endParaRPr lang="en-US" sz="2000" dirty="0">
              <a:solidFill>
                <a:schemeClr val="accent4">
                  <a:lumMod val="10000"/>
                </a:schemeClr>
              </a:solidFill>
              <a:latin typeface="Orgon Slab Medium" panose="02000603000000020004" pitchFamily="50" charset="0"/>
            </a:endParaRPr>
          </a:p>
        </p:txBody>
      </p:sp>
      <p:sp>
        <p:nvSpPr>
          <p:cNvPr id="3" name="Text Placeholder 2"/>
          <p:cNvSpPr>
            <a:spLocks noGrp="1"/>
          </p:cNvSpPr>
          <p:nvPr>
            <p:ph type="body" sz="quarter" idx="13"/>
          </p:nvPr>
        </p:nvSpPr>
        <p:spPr>
          <a:xfrm>
            <a:off x="510790" y="1790003"/>
            <a:ext cx="8184662" cy="591106"/>
          </a:xfrm>
        </p:spPr>
        <p:txBody>
          <a:bodyPr/>
          <a:lstStyle/>
          <a:p>
            <a:r>
              <a:rPr lang="en-US" dirty="0" smtClean="0">
                <a:effectLst>
                  <a:outerShdw blurRad="38100" dist="38100" dir="2700000" algn="tl">
                    <a:srgbClr val="000000">
                      <a:alpha val="43137"/>
                    </a:srgbClr>
                  </a:outerShdw>
                </a:effectLst>
              </a:rPr>
              <a:t>Motion</a:t>
            </a:r>
            <a:endParaRPr lang="en-US" dirty="0">
              <a:effectLst>
                <a:outerShdw blurRad="38100" dist="38100" dir="2700000" algn="tl">
                  <a:srgbClr val="000000">
                    <a:alpha val="43137"/>
                  </a:srgbClr>
                </a:outerShdw>
              </a:effectLst>
            </a:endParaRPr>
          </a:p>
        </p:txBody>
      </p:sp>
      <p:sp>
        <p:nvSpPr>
          <p:cNvPr id="5" name="Rectangle 4"/>
          <p:cNvSpPr/>
          <p:nvPr/>
        </p:nvSpPr>
        <p:spPr>
          <a:xfrm>
            <a:off x="114160" y="4368047"/>
            <a:ext cx="8581292" cy="261610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1" i="0" u="none" strike="noStrike" kern="0" cap="none" spc="0" normalizeH="0" baseline="0" noProof="0" dirty="0" smtClean="0">
                <a:ln>
                  <a:noFill/>
                </a:ln>
                <a:solidFill>
                  <a:srgbClr val="999999">
                    <a:lumMod val="50000"/>
                  </a:srgbClr>
                </a:solidFill>
                <a:effectLst/>
                <a:uLnTx/>
                <a:uFillTx/>
                <a:latin typeface="Orgon Slab" panose="02000503000000020004" pitchFamily="50" charset="0"/>
                <a:ea typeface="+mn-ea"/>
                <a:cs typeface="+mn-cs"/>
              </a:rPr>
              <a:t>	</a:t>
            </a:r>
            <a:r>
              <a:rPr kumimoji="0" lang="en-US" sz="1600" b="1" i="0" u="sng"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SUMMER </a:t>
            </a:r>
            <a:r>
              <a:rPr kumimoji="0" lang="en-US" sz="1600" b="1" i="0" u="sng"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SESSION </a:t>
            </a:r>
            <a:r>
              <a:rPr kumimoji="0" lang="en-US" sz="1600" b="1" i="0" u="sng"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2021</a:t>
            </a:r>
            <a:endParaRPr kumimoji="0" lang="en-US" sz="2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Open Registration Ends		June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6,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Sunday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Summer session opens 8:00 a.m.		June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7,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Monday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Classwork begins 8:00 a.m.		June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7, Monday</a:t>
            </a:r>
            <a:endParaRPr kumimoji="0" lang="en-US" sz="20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r>
              <a:rPr kumimoji="0" lang="en-US" sz="1400" b="0" i="0" u="none" strike="noStrike" kern="1200" cap="none" spc="0" normalizeH="0" baseline="0" noProof="0" dirty="0" smtClean="0">
                <a:ln>
                  <a:noFill/>
                </a:ln>
                <a:solidFill>
                  <a:srgbClr val="FF0000"/>
                </a:solidFill>
                <a:effectLst/>
                <a:uLnTx/>
                <a:uFillTx/>
                <a:latin typeface="Orgon Slab" panose="02000503000000020004" pitchFamily="50" charset="0"/>
                <a:ea typeface="Times New Roman" panose="02020603050405020304" pitchFamily="18" charset="0"/>
                <a:cs typeface="+mn-cs"/>
              </a:rPr>
              <a:t>Independence Day Holiday (observed)		July 5, Monday</a:t>
            </a:r>
            <a:endParaRPr kumimoji="0" lang="en-US" sz="2000" b="0" i="0" u="none" strike="noStrike" kern="1200" cap="none" spc="0" normalizeH="0" baseline="0" noProof="0" dirty="0" smtClean="0">
              <a:ln>
                <a:noFill/>
              </a:ln>
              <a:solidFill>
                <a:srgbClr val="FF0000"/>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Final Examinations begin 8:00 a.m.		July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29,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Thursday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Final Examinations end 12:30 p.m.		July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30,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Friday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Summer Sessions closes 12:30 p.m.		July  </a:t>
            </a:r>
            <a:r>
              <a:rPr kumimoji="0" lang="en-US" sz="14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30, </a:t>
            </a:r>
            <a:r>
              <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Friday</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2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2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a:t>
            </a:r>
            <a:r>
              <a:rPr kumimoji="0" lang="en-US" sz="12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Schedule shows the regular eight-week Summer Session.  </a:t>
            </a:r>
          </a:p>
          <a:p>
            <a:pPr marL="0" marR="0" lvl="0" indent="0" algn="l" defTabSz="457200" rtl="0" eaLnBrk="1" fontAlgn="auto" latinLnBrk="0" hangingPunct="1">
              <a:lnSpc>
                <a:spcPct val="100000"/>
              </a:lnSpc>
              <a:spcBef>
                <a:spcPts val="0"/>
              </a:spcBef>
              <a:spcAft>
                <a:spcPts val="0"/>
              </a:spcAft>
              <a:buClrTx/>
              <a:buSzTx/>
              <a:buFontTx/>
              <a:buNone/>
              <a:tabLst>
                <a:tab pos="457200" algn="l"/>
                <a:tab pos="3657600" algn="l"/>
              </a:tabLst>
              <a:defRPr/>
            </a:pPr>
            <a:r>
              <a:rPr kumimoji="0" lang="en-US" sz="1200" b="0" i="0" u="none" strike="noStrike" kern="1200" cap="none" spc="0" normalizeH="0" baseline="0" noProof="0" dirty="0" smtClean="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	Other </a:t>
            </a:r>
            <a:r>
              <a:rPr kumimoji="0" lang="en-US" sz="12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rPr>
              <a:t>special four-week course sessions may be scheduled.</a:t>
            </a:r>
            <a:endParaRPr kumimoji="0" lang="en-US" sz="20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457200" algn="l"/>
                <a:tab pos="457200" algn="l"/>
                <a:tab pos="3657600" algn="l"/>
              </a:tabLst>
              <a:defRPr/>
            </a:pPr>
            <a:endParaRPr kumimoji="0" lang="en-US" sz="1400" b="0" i="0" u="none" strike="noStrike" kern="1200" cap="none" spc="0" normalizeH="0" baseline="0" noProof="0" dirty="0">
              <a:ln>
                <a:noFill/>
              </a:ln>
              <a:solidFill>
                <a:srgbClr val="999999">
                  <a:lumMod val="50000"/>
                </a:srgbClr>
              </a:solidFill>
              <a:effectLst/>
              <a:uLnTx/>
              <a:uFillTx/>
              <a:latin typeface="Orgon Slab" panose="02000503000000020004" pitchFamily="50" charset="0"/>
              <a:ea typeface="+mn-ea"/>
              <a:cs typeface="+mn-cs"/>
            </a:endParaRPr>
          </a:p>
        </p:txBody>
      </p:sp>
    </p:spTree>
    <p:extLst>
      <p:ext uri="{BB962C8B-B14F-4D97-AF65-F5344CB8AC3E}">
        <p14:creationId xmlns:p14="http://schemas.microsoft.com/office/powerpoint/2010/main" val="1841045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694592" y="2704420"/>
            <a:ext cx="7860420" cy="3958333"/>
          </a:xfrm>
        </p:spPr>
        <p:txBody>
          <a:bodyPr/>
          <a:lstStyle/>
          <a:p>
            <a:pPr marL="0" indent="0" defTabSz="685800">
              <a:buNone/>
            </a:pPr>
            <a:r>
              <a:rPr lang="en-US" sz="3200" dirty="0" smtClean="0">
                <a:latin typeface="Orgon Slab" panose="02000503000000020004" pitchFamily="50" charset="0"/>
              </a:rPr>
              <a:t>VI. </a:t>
            </a:r>
            <a:r>
              <a:rPr lang="en-US" sz="3200" dirty="0">
                <a:latin typeface="Orgon Slab" panose="02000503000000020004" pitchFamily="50" charset="0"/>
              </a:rPr>
              <a:t>	Reports of Standing Committees</a:t>
            </a:r>
          </a:p>
          <a:p>
            <a:pPr marL="0" indent="0" defTabSz="685800">
              <a:buNone/>
            </a:pPr>
            <a:r>
              <a:rPr lang="en-US" sz="3200" dirty="0"/>
              <a:t>	</a:t>
            </a:r>
            <a:r>
              <a:rPr lang="en-US" sz="3200" dirty="0">
                <a:solidFill>
                  <a:srgbClr val="003B49"/>
                </a:solidFill>
                <a:latin typeface="Orgon Slab" panose="02000503000000020004" pitchFamily="50" charset="0"/>
              </a:rPr>
              <a:t>D</a:t>
            </a:r>
            <a:r>
              <a:rPr lang="en-US" sz="3200" dirty="0" smtClean="0">
                <a:solidFill>
                  <a:srgbClr val="003B49"/>
                </a:solidFill>
                <a:latin typeface="Orgon Slab" panose="02000503000000020004" pitchFamily="50" charset="0"/>
              </a:rPr>
              <a:t>.	Academic Freedom and 				       Standards</a:t>
            </a:r>
          </a:p>
          <a:p>
            <a:pPr marL="0" indent="0" defTabSz="685800">
              <a:buNone/>
            </a:pPr>
            <a:r>
              <a:rPr lang="en-US" sz="3200" dirty="0">
                <a:solidFill>
                  <a:srgbClr val="003B49"/>
                </a:solidFill>
                <a:latin typeface="Orgon Slab" panose="02000503000000020004" pitchFamily="50" charset="0"/>
              </a:rPr>
              <a:t>	 </a:t>
            </a:r>
            <a:r>
              <a:rPr lang="en-US" sz="3200" dirty="0" smtClean="0">
                <a:solidFill>
                  <a:srgbClr val="003B49"/>
                </a:solidFill>
                <a:latin typeface="Orgon Slab" panose="02000503000000020004" pitchFamily="50" charset="0"/>
              </a:rPr>
              <a:t>       K. Kosbar</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Tree>
    <p:extLst>
      <p:ext uri="{BB962C8B-B14F-4D97-AF65-F5344CB8AC3E}">
        <p14:creationId xmlns:p14="http://schemas.microsoft.com/office/powerpoint/2010/main" val="217046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8760" y="2467024"/>
            <a:ext cx="8393725" cy="4254451"/>
          </a:xfrm>
        </p:spPr>
        <p:txBody>
          <a:bodyPr/>
          <a:lstStyle/>
          <a:p>
            <a:pPr marL="857250" indent="-857250" defTabSz="857250">
              <a:buAutoNum type="romanUcPeriod" startAt="2"/>
            </a:pPr>
            <a:r>
              <a:rPr lang="en-US" sz="3600" dirty="0" smtClean="0">
                <a:solidFill>
                  <a:srgbClr val="003B49"/>
                </a:solidFill>
                <a:latin typeface="Orgon Slab" panose="02000503000000020004" pitchFamily="50" charset="0"/>
              </a:rPr>
              <a:t>Approval </a:t>
            </a:r>
            <a:r>
              <a:rPr lang="en-US" sz="3600" dirty="0">
                <a:solidFill>
                  <a:srgbClr val="003B49"/>
                </a:solidFill>
                <a:latin typeface="Orgon Slab" panose="02000503000000020004" pitchFamily="50" charset="0"/>
              </a:rPr>
              <a:t>of </a:t>
            </a:r>
            <a:r>
              <a:rPr lang="en-US" sz="3600" dirty="0" smtClean="0">
                <a:solidFill>
                  <a:srgbClr val="003B49"/>
                </a:solidFill>
                <a:latin typeface="Orgon Slab" panose="02000503000000020004" pitchFamily="50" charset="0"/>
              </a:rPr>
              <a:t>Minutes</a:t>
            </a:r>
          </a:p>
          <a:p>
            <a:pPr marL="1490663" indent="-576263" defTabSz="857250">
              <a:buNone/>
              <a:tabLst>
                <a:tab pos="1490663" algn="l"/>
              </a:tabLst>
            </a:pPr>
            <a:r>
              <a:rPr lang="en-US" sz="3600" dirty="0" smtClean="0">
                <a:latin typeface="Orgon Slab" panose="02000503000000020004" pitchFamily="50" charset="0"/>
              </a:rPr>
              <a:t>September 10, 2020 and </a:t>
            </a:r>
          </a:p>
          <a:p>
            <a:pPr marL="1490663" indent="-576263" defTabSz="857250">
              <a:buNone/>
              <a:tabLst>
                <a:tab pos="1490663" algn="l"/>
              </a:tabLst>
            </a:pPr>
            <a:r>
              <a:rPr lang="en-US" sz="3600" dirty="0" smtClean="0">
                <a:latin typeface="Orgon Slab" panose="02000503000000020004" pitchFamily="50" charset="0"/>
              </a:rPr>
              <a:t>October 22, 2020</a:t>
            </a:r>
          </a:p>
          <a:p>
            <a:pPr marL="0" indent="0" defTabSz="857250">
              <a:buNone/>
            </a:pPr>
            <a:r>
              <a:rPr lang="en-US" sz="1800" dirty="0" smtClean="0">
                <a:solidFill>
                  <a:schemeClr val="accent4">
                    <a:lumMod val="10000"/>
                  </a:schemeClr>
                </a:solidFill>
              </a:rPr>
              <a:t> </a:t>
            </a:r>
            <a:endParaRPr lang="en-US" sz="1800" dirty="0" smtClean="0">
              <a:latin typeface="Orgon Slab" panose="02000503000000020004" pitchFamily="50" charset="0"/>
            </a:endParaRPr>
          </a:p>
          <a:p>
            <a:pPr marL="0" indent="0" defTabSz="857250">
              <a:buNone/>
            </a:pPr>
            <a:endParaRPr lang="en-US" sz="3600" dirty="0">
              <a:latin typeface="Orgon Slab" panose="02000503000000020004" pitchFamily="50" charset="0"/>
            </a:endParaRPr>
          </a:p>
          <a:p>
            <a:pPr marL="0" indent="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23242" y="1661995"/>
            <a:ext cx="8184662" cy="585208"/>
          </a:xfrm>
        </p:spPr>
        <p:txBody>
          <a:bodyPr>
            <a:noAutofit/>
          </a:bodyPr>
          <a:lstStyle/>
          <a:p>
            <a:r>
              <a:rPr lang="en-US" sz="3600" dirty="0" smtClean="0">
                <a:latin typeface="Orgon Slab" panose="02000503000000020004" pitchFamily="50" charset="0"/>
              </a:rPr>
              <a:t>Agenda</a:t>
            </a:r>
            <a:endParaRPr lang="en-US" sz="3600" dirty="0">
              <a:latin typeface="Orgon Slab" panose="02000503000000020004" pitchFamily="50" charset="0"/>
            </a:endParaRPr>
          </a:p>
        </p:txBody>
      </p:sp>
    </p:spTree>
    <p:extLst>
      <p:ext uri="{BB962C8B-B14F-4D97-AF65-F5344CB8AC3E}">
        <p14:creationId xmlns:p14="http://schemas.microsoft.com/office/powerpoint/2010/main" val="4213287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71756" y="1501115"/>
            <a:ext cx="7761043" cy="4621440"/>
          </a:xfrm>
        </p:spPr>
        <p:txBody>
          <a:bodyPr>
            <a:normAutofit fontScale="55000" lnSpcReduction="20000"/>
          </a:bodyPr>
          <a:lstStyle/>
          <a:p>
            <a:pPr algn="ctr"/>
            <a:r>
              <a:rPr lang="en-US" dirty="0"/>
              <a:t>Academic Freedom &amp; Standards Committee</a:t>
            </a:r>
          </a:p>
          <a:p>
            <a:pPr algn="ctr"/>
            <a:endParaRPr lang="en-US" dirty="0"/>
          </a:p>
          <a:p>
            <a:pPr algn="ctr"/>
            <a:r>
              <a:rPr lang="en-US" sz="8600" dirty="0"/>
              <a:t>Maximum Academic Load</a:t>
            </a:r>
          </a:p>
          <a:p>
            <a:pPr algn="ctr"/>
            <a:endParaRPr lang="en-US" dirty="0"/>
          </a:p>
          <a:p>
            <a:pPr algn="ctr"/>
            <a:r>
              <a:rPr lang="en-US" dirty="0"/>
              <a:t>K. Kosbar</a:t>
            </a:r>
          </a:p>
          <a:p>
            <a:pPr algn="ctr"/>
            <a:r>
              <a:rPr lang="en-US" dirty="0"/>
              <a:t>Chair AF&amp;S Committee</a:t>
            </a:r>
          </a:p>
          <a:p>
            <a:pPr algn="ctr"/>
            <a:endParaRPr lang="en-US" dirty="0"/>
          </a:p>
          <a:p>
            <a:pPr algn="ctr"/>
            <a:r>
              <a:rPr lang="en-US" dirty="0"/>
              <a:t>11/19/20</a:t>
            </a:r>
          </a:p>
          <a:p>
            <a:pPr algn="r"/>
            <a:r>
              <a:rPr lang="en-US" sz="1900" dirty="0"/>
              <a:t>Rev 1</a:t>
            </a:r>
          </a:p>
        </p:txBody>
      </p:sp>
    </p:spTree>
    <p:extLst>
      <p:ext uri="{BB962C8B-B14F-4D97-AF65-F5344CB8AC3E}">
        <p14:creationId xmlns:p14="http://schemas.microsoft.com/office/powerpoint/2010/main" val="1841289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74254" y="1496291"/>
            <a:ext cx="8033649" cy="4822865"/>
          </a:xfrm>
        </p:spPr>
        <p:txBody>
          <a:bodyPr/>
          <a:lstStyle/>
          <a:p>
            <a:r>
              <a:rPr lang="en-US" sz="3200" dirty="0"/>
              <a:t>Current S&amp;T regulations place an upper limit on the number of credit hours in an undergraduate schedule</a:t>
            </a:r>
          </a:p>
          <a:p>
            <a:r>
              <a:rPr lang="en-US" sz="3200" dirty="0"/>
              <a:t>It is unclear if this limit applies to semesters, sessions, or concurrent sessions</a:t>
            </a:r>
          </a:p>
          <a:p>
            <a:r>
              <a:rPr lang="en-US" sz="3200" dirty="0"/>
              <a:t>Current regulations are unclear how much contact time students should expect per credit hour, and how much preparation/study time is required</a:t>
            </a:r>
            <a:endParaRPr lang="en-US" sz="2400" dirty="0"/>
          </a:p>
        </p:txBody>
      </p:sp>
    </p:spTree>
    <p:extLst>
      <p:ext uri="{BB962C8B-B14F-4D97-AF65-F5344CB8AC3E}">
        <p14:creationId xmlns:p14="http://schemas.microsoft.com/office/powerpoint/2010/main" val="2346483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1781753"/>
            <a:ext cx="8197114" cy="4537403"/>
          </a:xfrm>
        </p:spPr>
        <p:txBody>
          <a:bodyPr/>
          <a:lstStyle/>
          <a:p>
            <a:r>
              <a:rPr lang="en-US" sz="3200" dirty="0"/>
              <a:t>S&amp;T has 3 semesters (a.k.a. terms) per year </a:t>
            </a:r>
          </a:p>
          <a:p>
            <a:pPr lvl="1"/>
            <a:r>
              <a:rPr lang="en-US" sz="2800" dirty="0"/>
              <a:t>Spring, Summer, Fall</a:t>
            </a:r>
          </a:p>
          <a:p>
            <a:r>
              <a:rPr lang="en-US" sz="3200" dirty="0"/>
              <a:t>Each semester may have multiple sessions</a:t>
            </a:r>
          </a:p>
          <a:p>
            <a:pPr lvl="1"/>
            <a:r>
              <a:rPr lang="en-US" sz="2800" dirty="0"/>
              <a:t>16 week, 8 week, 4 week, 2 week</a:t>
            </a:r>
          </a:p>
          <a:p>
            <a:r>
              <a:rPr lang="en-US" sz="3400" dirty="0"/>
              <a:t>Sessions may be offered concurrently, or consecutively</a:t>
            </a:r>
            <a:endParaRPr lang="en-US" sz="2400" dirty="0"/>
          </a:p>
        </p:txBody>
      </p:sp>
    </p:spTree>
    <p:extLst>
      <p:ext uri="{BB962C8B-B14F-4D97-AF65-F5344CB8AC3E}">
        <p14:creationId xmlns:p14="http://schemas.microsoft.com/office/powerpoint/2010/main" val="32912161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73443" y="1914918"/>
            <a:ext cx="8197114" cy="3864445"/>
          </a:xfrm>
        </p:spPr>
        <p:txBody>
          <a:bodyPr/>
          <a:lstStyle/>
          <a:p>
            <a:r>
              <a:rPr lang="en-US" sz="3200" dirty="0"/>
              <a:t>Current regulations define a credit hour as </a:t>
            </a:r>
          </a:p>
          <a:p>
            <a:pPr lvl="1"/>
            <a:r>
              <a:rPr lang="en-US" sz="2800" dirty="0"/>
              <a:t>16 classroom hours</a:t>
            </a:r>
          </a:p>
          <a:p>
            <a:pPr lvl="1"/>
            <a:r>
              <a:rPr lang="en-US" sz="2800" dirty="0"/>
              <a:t>48 laboratory hours</a:t>
            </a:r>
          </a:p>
          <a:p>
            <a:r>
              <a:rPr lang="en-US" sz="3200" dirty="0"/>
              <a:t>Neither classroom hours, nor laboratory hours, are well defined (they are not 60 minutes long)</a:t>
            </a:r>
          </a:p>
        </p:txBody>
      </p:sp>
    </p:spTree>
    <p:extLst>
      <p:ext uri="{BB962C8B-B14F-4D97-AF65-F5344CB8AC3E}">
        <p14:creationId xmlns:p14="http://schemas.microsoft.com/office/powerpoint/2010/main" val="3602992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1950430"/>
            <a:ext cx="8197114" cy="2213198"/>
          </a:xfrm>
        </p:spPr>
        <p:txBody>
          <a:bodyPr/>
          <a:lstStyle/>
          <a:p>
            <a:r>
              <a:rPr lang="en-US" sz="3200" dirty="0"/>
              <a:t>Current regulations do not mention how much time undergraduate students should expect to spend outside of the classroom/lab studying for a course</a:t>
            </a:r>
          </a:p>
        </p:txBody>
      </p:sp>
    </p:spTree>
    <p:extLst>
      <p:ext uri="{BB962C8B-B14F-4D97-AF65-F5344CB8AC3E}">
        <p14:creationId xmlns:p14="http://schemas.microsoft.com/office/powerpoint/2010/main" val="2948246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1781753"/>
            <a:ext cx="8197114" cy="4537403"/>
          </a:xfrm>
        </p:spPr>
        <p:txBody>
          <a:bodyPr/>
          <a:lstStyle/>
          <a:p>
            <a:r>
              <a:rPr lang="en-US" sz="3200" dirty="0"/>
              <a:t>S&amp;T</a:t>
            </a:r>
          </a:p>
          <a:p>
            <a:pPr lvl="1"/>
            <a:r>
              <a:rPr lang="en-US" sz="2400" dirty="0"/>
              <a:t>“undergraduate schedule” caps (16-week sessions?)</a:t>
            </a:r>
          </a:p>
          <a:p>
            <a:pPr lvl="1"/>
            <a:r>
              <a:rPr lang="en-US" sz="2400" dirty="0"/>
              <a:t>19 </a:t>
            </a:r>
            <a:r>
              <a:rPr lang="en-US" sz="2400" dirty="0" err="1"/>
              <a:t>hrs</a:t>
            </a:r>
            <a:r>
              <a:rPr lang="en-US" sz="2400" dirty="0"/>
              <a:t> regardless of GPA, and without special approval</a:t>
            </a:r>
          </a:p>
          <a:p>
            <a:pPr lvl="1"/>
            <a:r>
              <a:rPr lang="en-US" sz="2400" dirty="0"/>
              <a:t>20 </a:t>
            </a:r>
            <a:r>
              <a:rPr lang="en-US" sz="2400" dirty="0" err="1"/>
              <a:t>hrs</a:t>
            </a:r>
            <a:r>
              <a:rPr lang="en-US" sz="2400" dirty="0"/>
              <a:t> with GPA over 2.500 + Advisor Approval</a:t>
            </a:r>
          </a:p>
          <a:p>
            <a:pPr lvl="1"/>
            <a:r>
              <a:rPr lang="en-US" sz="2400" dirty="0"/>
              <a:t>21 </a:t>
            </a:r>
            <a:r>
              <a:rPr lang="en-US" sz="2400" dirty="0" err="1"/>
              <a:t>hrs</a:t>
            </a:r>
            <a:r>
              <a:rPr lang="en-US" sz="2400" dirty="0"/>
              <a:t> with GPA over 2.750 + Advisor Approval</a:t>
            </a:r>
          </a:p>
          <a:p>
            <a:pPr lvl="1"/>
            <a:r>
              <a:rPr lang="en-US" sz="2400" dirty="0"/>
              <a:t>22 </a:t>
            </a:r>
            <a:r>
              <a:rPr lang="en-US" sz="2400" dirty="0" err="1"/>
              <a:t>hrs</a:t>
            </a:r>
            <a:r>
              <a:rPr lang="en-US" sz="2400" dirty="0"/>
              <a:t> with GPA over 3.150 + Advisor Approval</a:t>
            </a:r>
          </a:p>
          <a:p>
            <a:pPr lvl="1"/>
            <a:r>
              <a:rPr lang="en-US" sz="2400" dirty="0"/>
              <a:t>Unlimited with department chair approval</a:t>
            </a:r>
          </a:p>
        </p:txBody>
      </p:sp>
    </p:spTree>
    <p:extLst>
      <p:ext uri="{BB962C8B-B14F-4D97-AF65-F5344CB8AC3E}">
        <p14:creationId xmlns:p14="http://schemas.microsoft.com/office/powerpoint/2010/main" val="1830814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1861457"/>
            <a:ext cx="8197114" cy="4180113"/>
          </a:xfrm>
        </p:spPr>
        <p:txBody>
          <a:bodyPr/>
          <a:lstStyle/>
          <a:p>
            <a:r>
              <a:rPr lang="en-US" sz="3200" dirty="0"/>
              <a:t>Mizzou</a:t>
            </a:r>
          </a:p>
          <a:p>
            <a:pPr lvl="1"/>
            <a:r>
              <a:rPr lang="en-US" sz="2400" dirty="0"/>
              <a:t>Fall/Spring Semesters (16-week sessions?) </a:t>
            </a:r>
          </a:p>
          <a:p>
            <a:pPr lvl="2"/>
            <a:r>
              <a:rPr lang="en-US" sz="2400" dirty="0"/>
              <a:t>17 </a:t>
            </a:r>
            <a:r>
              <a:rPr lang="en-US" sz="2400" dirty="0" err="1"/>
              <a:t>hrs</a:t>
            </a:r>
            <a:r>
              <a:rPr lang="en-US" sz="2400" dirty="0"/>
              <a:t> without special approval</a:t>
            </a:r>
          </a:p>
          <a:p>
            <a:pPr lvl="2"/>
            <a:r>
              <a:rPr lang="en-US" sz="2400" dirty="0"/>
              <a:t>18 </a:t>
            </a:r>
            <a:r>
              <a:rPr lang="en-US" sz="2400" dirty="0" err="1"/>
              <a:t>hrs</a:t>
            </a:r>
            <a:r>
              <a:rPr lang="en-US" sz="2400" dirty="0"/>
              <a:t> with approval of Associate Dean for Academic Affairs</a:t>
            </a:r>
          </a:p>
          <a:p>
            <a:pPr lvl="1"/>
            <a:r>
              <a:rPr lang="en-US" sz="2400" dirty="0"/>
              <a:t>Summer Session (8-week sessions?)</a:t>
            </a:r>
          </a:p>
          <a:p>
            <a:pPr lvl="2"/>
            <a:r>
              <a:rPr lang="en-US" sz="2400" dirty="0"/>
              <a:t>6 </a:t>
            </a:r>
            <a:r>
              <a:rPr lang="en-US" sz="2400" dirty="0" err="1"/>
              <a:t>hrs</a:t>
            </a:r>
            <a:r>
              <a:rPr lang="en-US" sz="2400" dirty="0"/>
              <a:t> without special approval</a:t>
            </a:r>
          </a:p>
          <a:p>
            <a:pPr lvl="2"/>
            <a:r>
              <a:rPr lang="en-US" sz="2400" dirty="0"/>
              <a:t>9 </a:t>
            </a:r>
            <a:r>
              <a:rPr lang="en-US" sz="2400" dirty="0" err="1"/>
              <a:t>hrs</a:t>
            </a:r>
            <a:r>
              <a:rPr lang="en-US" sz="2400" dirty="0"/>
              <a:t> with approval of Associate Dean for Academic Affairs</a:t>
            </a:r>
            <a:endParaRPr lang="en-US" sz="2000" dirty="0"/>
          </a:p>
        </p:txBody>
      </p:sp>
    </p:spTree>
    <p:extLst>
      <p:ext uri="{BB962C8B-B14F-4D97-AF65-F5344CB8AC3E}">
        <p14:creationId xmlns:p14="http://schemas.microsoft.com/office/powerpoint/2010/main" val="8775522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171702"/>
            <a:ext cx="8197114" cy="3510641"/>
          </a:xfrm>
        </p:spPr>
        <p:txBody>
          <a:bodyPr/>
          <a:lstStyle/>
          <a:p>
            <a:r>
              <a:rPr lang="en-US" sz="3200" dirty="0"/>
              <a:t>UMSL</a:t>
            </a:r>
          </a:p>
          <a:p>
            <a:pPr lvl="1"/>
            <a:r>
              <a:rPr lang="en-US" sz="2400" dirty="0"/>
              <a:t>(16-week sessions?)</a:t>
            </a:r>
          </a:p>
          <a:p>
            <a:pPr lvl="1"/>
            <a:r>
              <a:rPr lang="en-US" sz="2400" dirty="0"/>
              <a:t>18 </a:t>
            </a:r>
            <a:r>
              <a:rPr lang="en-US" sz="2400" dirty="0" err="1"/>
              <a:t>hrs</a:t>
            </a:r>
            <a:r>
              <a:rPr lang="en-US" sz="2400" dirty="0"/>
              <a:t> without special approval</a:t>
            </a:r>
          </a:p>
          <a:p>
            <a:pPr lvl="1"/>
            <a:r>
              <a:rPr lang="en-US" sz="2400" dirty="0"/>
              <a:t>Unlimited with approval of Dean</a:t>
            </a:r>
          </a:p>
        </p:txBody>
      </p:sp>
    </p:spTree>
    <p:extLst>
      <p:ext uri="{BB962C8B-B14F-4D97-AF65-F5344CB8AC3E}">
        <p14:creationId xmlns:p14="http://schemas.microsoft.com/office/powerpoint/2010/main" val="11223598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122716"/>
            <a:ext cx="8197114" cy="3477984"/>
          </a:xfrm>
        </p:spPr>
        <p:txBody>
          <a:bodyPr/>
          <a:lstStyle/>
          <a:p>
            <a:r>
              <a:rPr lang="en-US" sz="3200" dirty="0"/>
              <a:t>UMKC</a:t>
            </a:r>
          </a:p>
          <a:p>
            <a:pPr lvl="1"/>
            <a:r>
              <a:rPr lang="en-US" sz="2400" dirty="0"/>
              <a:t>(16-week sessions?)</a:t>
            </a:r>
          </a:p>
          <a:p>
            <a:pPr lvl="2"/>
            <a:r>
              <a:rPr lang="en-US" sz="2400" dirty="0"/>
              <a:t>17 </a:t>
            </a:r>
            <a:r>
              <a:rPr lang="en-US" sz="2400" dirty="0" err="1"/>
              <a:t>hrs</a:t>
            </a:r>
            <a:r>
              <a:rPr lang="en-US" sz="2400" dirty="0"/>
              <a:t> without special approval</a:t>
            </a:r>
          </a:p>
          <a:p>
            <a:pPr lvl="2"/>
            <a:r>
              <a:rPr lang="en-US" sz="2400" dirty="0"/>
              <a:t>Unlimited with approval of “academic unit”</a:t>
            </a:r>
          </a:p>
          <a:p>
            <a:pPr lvl="1"/>
            <a:r>
              <a:rPr lang="en-US" sz="2400" dirty="0"/>
              <a:t>Summer semesters (8-week sessions?)</a:t>
            </a:r>
          </a:p>
          <a:p>
            <a:pPr lvl="2"/>
            <a:r>
              <a:rPr lang="en-US" sz="2400" dirty="0"/>
              <a:t>8 </a:t>
            </a:r>
            <a:r>
              <a:rPr lang="en-US" sz="2400" dirty="0" err="1"/>
              <a:t>hrs</a:t>
            </a:r>
            <a:r>
              <a:rPr lang="en-US" sz="2400" dirty="0"/>
              <a:t> without special approval</a:t>
            </a:r>
          </a:p>
          <a:p>
            <a:pPr lvl="2"/>
            <a:r>
              <a:rPr lang="en-US" sz="2400" dirty="0"/>
              <a:t>Unlimited with approval of “academic unit”</a:t>
            </a:r>
          </a:p>
        </p:txBody>
      </p:sp>
    </p:spTree>
    <p:extLst>
      <p:ext uri="{BB962C8B-B14F-4D97-AF65-F5344CB8AC3E}">
        <p14:creationId xmlns:p14="http://schemas.microsoft.com/office/powerpoint/2010/main" val="35006394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24E29F4-47F1-4E76-A256-986942059215}"/>
              </a:ext>
            </a:extLst>
          </p:cNvPr>
          <p:cNvSpPr txBox="1">
            <a:spLocks/>
          </p:cNvSpPr>
          <p:nvPr/>
        </p:nvSpPr>
        <p:spPr>
          <a:xfrm>
            <a:off x="126104" y="1790200"/>
            <a:ext cx="4586573" cy="665032"/>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509E2F"/>
                </a:solidFill>
                <a:effectLst/>
                <a:uLnTx/>
                <a:uFillTx/>
                <a:latin typeface="Orgon Slab ExtraLight"/>
                <a:ea typeface="+mn-ea"/>
              </a:rPr>
              <a:t>Motion from AF&amp;S</a:t>
            </a:r>
            <a:endParaRPr kumimoji="0" lang="en-US" sz="2400" b="0" i="0" u="none" strike="noStrike" kern="1200" cap="none" spc="0" normalizeH="0" baseline="0" noProof="0" dirty="0">
              <a:ln>
                <a:noFill/>
              </a:ln>
              <a:solidFill>
                <a:srgbClr val="509E2F"/>
              </a:solidFill>
              <a:effectLst/>
              <a:uLnTx/>
              <a:uFillTx/>
              <a:latin typeface="Orgon Slab ExtraLight"/>
              <a:ea typeface="+mn-ea"/>
            </a:endParaRPr>
          </a:p>
        </p:txBody>
      </p:sp>
      <p:sp>
        <p:nvSpPr>
          <p:cNvPr id="5" name="Text Placeholder 4">
            <a:extLst>
              <a:ext uri="{FF2B5EF4-FFF2-40B4-BE49-F238E27FC236}">
                <a16:creationId xmlns:a16="http://schemas.microsoft.com/office/drawing/2014/main" id="{513F3F4C-5604-424B-BE37-C0308D196D01}"/>
              </a:ext>
            </a:extLst>
          </p:cNvPr>
          <p:cNvSpPr>
            <a:spLocks noGrp="1"/>
          </p:cNvSpPr>
          <p:nvPr>
            <p:ph type="body" sz="quarter" idx="11"/>
          </p:nvPr>
        </p:nvSpPr>
        <p:spPr>
          <a:xfrm>
            <a:off x="510790" y="2663130"/>
            <a:ext cx="8197114" cy="3470383"/>
          </a:xfrm>
        </p:spPr>
        <p:txBody>
          <a:bodyPr/>
          <a:lstStyle/>
          <a:p>
            <a:r>
              <a:rPr lang="en-US" dirty="0"/>
              <a:t>Stop using GPA to calculate maximum academic load</a:t>
            </a:r>
          </a:p>
          <a:p>
            <a:r>
              <a:rPr lang="en-US" dirty="0"/>
              <a:t>Explicitly specify maximum academic load for 16, 8, 4 and 2 week sessions</a:t>
            </a:r>
          </a:p>
          <a:p>
            <a:r>
              <a:rPr lang="en-US" dirty="0"/>
              <a:t>Clearly specify the time commitment for credit hour of work, including time spend outside of the classroom/lab</a:t>
            </a:r>
          </a:p>
          <a:p>
            <a:r>
              <a:rPr lang="en-US" dirty="0"/>
              <a:t>Specify limits for overlapping sessions</a:t>
            </a:r>
          </a:p>
          <a:p>
            <a:r>
              <a:rPr lang="en-US" dirty="0"/>
              <a:t>Limit the number of credit hours from short (8/4/2 week) sessions toward an undergraduate degree</a:t>
            </a:r>
          </a:p>
          <a:p>
            <a:endParaRPr lang="en-US" dirty="0"/>
          </a:p>
        </p:txBody>
      </p:sp>
    </p:spTree>
    <p:extLst>
      <p:ext uri="{BB962C8B-B14F-4D97-AF65-F5344CB8AC3E}">
        <p14:creationId xmlns:p14="http://schemas.microsoft.com/office/powerpoint/2010/main" val="88730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23212" y="2613917"/>
            <a:ext cx="8557502" cy="4244083"/>
          </a:xfrm>
        </p:spPr>
        <p:txBody>
          <a:bodyPr/>
          <a:lstStyle/>
          <a:p>
            <a:pPr marL="0" indent="0" defTabSz="857250">
              <a:buNone/>
            </a:pPr>
            <a:r>
              <a:rPr lang="en-US" sz="3200" dirty="0" smtClean="0">
                <a:solidFill>
                  <a:srgbClr val="000000"/>
                </a:solidFill>
                <a:latin typeface="Orgon Slab" panose="02000503000000020004" pitchFamily="50" charset="0"/>
              </a:rPr>
              <a:t>III.	</a:t>
            </a:r>
            <a:r>
              <a:rPr lang="en-US" sz="3200" dirty="0" smtClean="0">
                <a:latin typeface="Orgon Slab" panose="02000503000000020004" pitchFamily="50" charset="0"/>
              </a:rPr>
              <a:t>Campus Reports</a:t>
            </a:r>
          </a:p>
          <a:p>
            <a:pPr marL="858838" lvl="1" indent="-858838" defTabSz="857250">
              <a:buNone/>
              <a:tabLst>
                <a:tab pos="1716088" algn="l"/>
              </a:tabLst>
            </a:pPr>
            <a:r>
              <a:rPr lang="en-US" sz="2800" dirty="0" smtClean="0">
                <a:solidFill>
                  <a:srgbClr val="003B49"/>
                </a:solidFill>
                <a:latin typeface="Orgon Slab" panose="02000503000000020004" pitchFamily="50" charset="0"/>
              </a:rPr>
              <a:t>	A</a:t>
            </a:r>
            <a:r>
              <a:rPr lang="en-US" sz="2800" dirty="0">
                <a:solidFill>
                  <a:srgbClr val="003B49"/>
                </a:solidFill>
                <a:latin typeface="Orgon Slab" panose="02000503000000020004" pitchFamily="50" charset="0"/>
              </a:rPr>
              <a:t>.	Staff </a:t>
            </a:r>
            <a:r>
              <a:rPr lang="en-US" sz="2800" dirty="0" smtClean="0">
                <a:solidFill>
                  <a:srgbClr val="003B49"/>
                </a:solidFill>
                <a:latin typeface="Orgon Slab" panose="02000503000000020004" pitchFamily="50" charset="0"/>
              </a:rPr>
              <a:t>Council, A. Kossuth</a:t>
            </a:r>
          </a:p>
          <a:p>
            <a:pPr marL="400050" lvl="1" indent="0" defTabSz="857250">
              <a:buNone/>
            </a:pPr>
            <a:endParaRPr lang="en-US" sz="2800" dirty="0" smtClean="0">
              <a:solidFill>
                <a:srgbClr val="003B49"/>
              </a:solidFill>
              <a:latin typeface="Orgon Slab" panose="02000503000000020004" pitchFamily="50" charset="0"/>
            </a:endParaRP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37163884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24E29F4-47F1-4E76-A256-986942059215}"/>
              </a:ext>
            </a:extLst>
          </p:cNvPr>
          <p:cNvSpPr txBox="1">
            <a:spLocks/>
          </p:cNvSpPr>
          <p:nvPr/>
        </p:nvSpPr>
        <p:spPr>
          <a:xfrm>
            <a:off x="611692" y="1635455"/>
            <a:ext cx="7920616" cy="665032"/>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Lucida Grande"/>
              <a:buNone/>
              <a:tabLst/>
              <a:defRPr/>
            </a:pPr>
            <a:r>
              <a:rPr kumimoji="0" lang="en-US" sz="3200" b="1" i="0" u="none" strike="noStrike" kern="1200" cap="none" spc="0" normalizeH="0" baseline="0" noProof="0" dirty="0">
                <a:ln>
                  <a:noFill/>
                </a:ln>
                <a:solidFill>
                  <a:srgbClr val="509E2F"/>
                </a:solidFill>
                <a:effectLst/>
                <a:uLnTx/>
                <a:uFillTx/>
                <a:latin typeface="Orgon Slab ExtraLight"/>
                <a:ea typeface="Calibri" panose="020F0502020204030204" pitchFamily="34" charset="0"/>
                <a:cs typeface="Times New Roman" panose="02020603050405020304" pitchFamily="18" charset="0"/>
              </a:rPr>
              <a:t>Motion #1 - Maximum Academic Load</a:t>
            </a:r>
            <a:endParaRPr kumimoji="0" lang="en-US" sz="3200" b="0" i="0" u="none" strike="noStrike" kern="1200" cap="none" spc="0" normalizeH="0" baseline="0" noProof="0" dirty="0">
              <a:ln>
                <a:noFill/>
              </a:ln>
              <a:solidFill>
                <a:srgbClr val="509E2F"/>
              </a:solidFill>
              <a:effectLst/>
              <a:uLnTx/>
              <a:uFillTx/>
              <a:latin typeface="Orgon Slab ExtraLight"/>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13F3F4C-5604-424B-BE37-C0308D196D01}"/>
              </a:ext>
            </a:extLst>
          </p:cNvPr>
          <p:cNvSpPr>
            <a:spLocks noGrp="1"/>
          </p:cNvSpPr>
          <p:nvPr>
            <p:ph type="body" sz="quarter" idx="11"/>
          </p:nvPr>
        </p:nvSpPr>
        <p:spPr>
          <a:xfrm>
            <a:off x="473443" y="2300487"/>
            <a:ext cx="8197114" cy="3470383"/>
          </a:xfrm>
        </p:spPr>
        <p:txBody>
          <a:bodyPr/>
          <a:lstStyle/>
          <a:p>
            <a:pPr marL="0" marR="0" indent="0">
              <a:spcBef>
                <a:spcPts val="0"/>
              </a:spcBef>
              <a:spcAft>
                <a:spcPts val="0"/>
              </a:spcAft>
              <a:buNone/>
            </a:pPr>
            <a:r>
              <a:rPr lang="en-US" dirty="0">
                <a:effectLst/>
                <a:ea typeface="Calibri" panose="020F0502020204030204" pitchFamily="34" charset="0"/>
                <a:cs typeface="Times New Roman" panose="02020603050405020304" pitchFamily="18" charset="0"/>
              </a:rPr>
              <a:t>Whereas,</a:t>
            </a:r>
            <a:endParaRPr lang="en-US" dirty="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ea typeface="Calibri" panose="020F0502020204030204" pitchFamily="34" charset="0"/>
                <a:cs typeface="Times New Roman" panose="02020603050405020304" pitchFamily="18" charset="0"/>
              </a:rPr>
              <a:t>Students need to allocate sufficient time to prepare, attend, and study for their classes</a:t>
            </a:r>
          </a:p>
          <a:p>
            <a:pPr marL="0" marR="0" indent="0">
              <a:spcBef>
                <a:spcPts val="0"/>
              </a:spcBef>
              <a:spcAft>
                <a:spcPts val="0"/>
              </a:spcAft>
              <a:buNone/>
            </a:pPr>
            <a:r>
              <a:rPr lang="en-US" sz="900" dirty="0">
                <a:effectLst/>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dirty="0">
                <a:effectLst/>
                <a:ea typeface="Calibri" panose="020F0502020204030204" pitchFamily="34" charset="0"/>
                <a:cs typeface="Times New Roman" panose="02020603050405020304" pitchFamily="18" charset="0"/>
              </a:rPr>
              <a:t>Whereas, </a:t>
            </a:r>
          </a:p>
          <a:p>
            <a:pPr marL="0" marR="0" indent="0">
              <a:spcBef>
                <a:spcPts val="0"/>
              </a:spcBef>
              <a:spcAft>
                <a:spcPts val="0"/>
              </a:spcAft>
              <a:buNone/>
            </a:pPr>
            <a:r>
              <a:rPr lang="en-US" sz="2400" dirty="0">
                <a:effectLst/>
                <a:ea typeface="Calibri" panose="020F0502020204030204" pitchFamily="34" charset="0"/>
                <a:cs typeface="Times New Roman" panose="02020603050405020304" pitchFamily="18" charset="0"/>
              </a:rPr>
              <a:t>Instructors may feel pressure to lower the quality and scope of courses when their students have insufficient time to devote to their class</a:t>
            </a:r>
          </a:p>
          <a:p>
            <a:pPr marL="0" marR="0" indent="0">
              <a:spcBef>
                <a:spcPts val="0"/>
              </a:spcBef>
              <a:spcAft>
                <a:spcPts val="0"/>
              </a:spcAft>
              <a:buNone/>
            </a:pPr>
            <a:r>
              <a:rPr lang="en-US" sz="900" dirty="0">
                <a:effectLst/>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dirty="0">
                <a:effectLst/>
                <a:ea typeface="Calibri" panose="020F0502020204030204" pitchFamily="34" charset="0"/>
                <a:cs typeface="Times New Roman" panose="02020603050405020304" pitchFamily="18" charset="0"/>
              </a:rPr>
              <a:t>Whereas,</a:t>
            </a:r>
            <a:endParaRPr lang="en-US" dirty="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ea typeface="Calibri" panose="020F0502020204030204" pitchFamily="34" charset="0"/>
                <a:cs typeface="Times New Roman" panose="02020603050405020304" pitchFamily="18" charset="0"/>
              </a:rPr>
              <a:t>Students need time for non-academic pursuits and 	obligations</a:t>
            </a:r>
          </a:p>
          <a:p>
            <a:pPr marL="0" marR="0" indent="0">
              <a:spcBef>
                <a:spcPts val="0"/>
              </a:spcBef>
              <a:spcAft>
                <a:spcPts val="0"/>
              </a:spcAft>
              <a:buNone/>
            </a:pPr>
            <a:endParaRPr lang="en-US" dirty="0">
              <a:effectLst/>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600" i="1" dirty="0">
                <a:cs typeface="Times New Roman" panose="02020603050405020304" pitchFamily="18" charset="0"/>
              </a:rPr>
              <a:t>(motion continues on next page)</a:t>
            </a:r>
            <a:endParaRPr lang="en-US" sz="1600" i="1" dirty="0"/>
          </a:p>
        </p:txBody>
      </p:sp>
    </p:spTree>
    <p:extLst>
      <p:ext uri="{BB962C8B-B14F-4D97-AF65-F5344CB8AC3E}">
        <p14:creationId xmlns:p14="http://schemas.microsoft.com/office/powerpoint/2010/main" val="10723208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3F3F4C-5604-424B-BE37-C0308D196D01}"/>
              </a:ext>
            </a:extLst>
          </p:cNvPr>
          <p:cNvSpPr>
            <a:spLocks noGrp="1"/>
          </p:cNvSpPr>
          <p:nvPr>
            <p:ph type="body" sz="quarter" idx="11"/>
          </p:nvPr>
        </p:nvSpPr>
        <p:spPr>
          <a:xfrm>
            <a:off x="611692" y="1596961"/>
            <a:ext cx="8197114" cy="3470383"/>
          </a:xfrm>
        </p:spPr>
        <p:txBody>
          <a:bodyPr/>
          <a:lstStyle/>
          <a:p>
            <a:pPr marL="0" marR="0" indent="0">
              <a:spcBef>
                <a:spcPts val="0"/>
              </a:spcBef>
              <a:spcAft>
                <a:spcPts val="0"/>
              </a:spcAft>
              <a:buNone/>
            </a:pPr>
            <a:r>
              <a:rPr lang="en-US" dirty="0">
                <a:effectLst/>
                <a:ea typeface="Calibri" panose="020F0502020204030204" pitchFamily="34" charset="0"/>
                <a:cs typeface="Times New Roman" panose="02020603050405020304" pitchFamily="18" charset="0"/>
              </a:rPr>
              <a:t>Whereas, </a:t>
            </a:r>
          </a:p>
          <a:p>
            <a:pPr marL="0" marR="0" indent="0">
              <a:spcBef>
                <a:spcPts val="0"/>
              </a:spcBef>
              <a:spcAft>
                <a:spcPts val="0"/>
              </a:spcAft>
              <a:buNone/>
            </a:pPr>
            <a:r>
              <a:rPr lang="en-US" dirty="0">
                <a:effectLst/>
                <a:ea typeface="Calibri" panose="020F0502020204030204" pitchFamily="34" charset="0"/>
                <a:cs typeface="Times New Roman" panose="02020603050405020304" pitchFamily="18" charset="0"/>
              </a:rPr>
              <a:t>Current regulations arguably limit student academic load for 16-week sessions, but are silent on the limits for shorter sessions, and overlapping sessions</a:t>
            </a:r>
          </a:p>
          <a:p>
            <a:pPr marL="0" marR="0" indent="0">
              <a:spcBef>
                <a:spcPts val="0"/>
              </a:spcBef>
              <a:spcAft>
                <a:spcPts val="0"/>
              </a:spcAft>
              <a:buNone/>
            </a:pPr>
            <a:endParaRPr lang="en-US" dirty="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ea typeface="Calibri" panose="020F0502020204030204" pitchFamily="34" charset="0"/>
                <a:cs typeface="Times New Roman" panose="02020603050405020304" pitchFamily="18" charset="0"/>
              </a:rPr>
              <a:t>Resolved,</a:t>
            </a:r>
          </a:p>
          <a:p>
            <a:pPr marL="0" marR="0" indent="0">
              <a:spcBef>
                <a:spcPts val="0"/>
              </a:spcBef>
              <a:spcAft>
                <a:spcPts val="0"/>
              </a:spcAft>
              <a:buNone/>
            </a:pPr>
            <a:r>
              <a:rPr lang="en-US" dirty="0">
                <a:ea typeface="Calibri" panose="020F0502020204030204" pitchFamily="34" charset="0"/>
                <a:cs typeface="Times New Roman" panose="02020603050405020304" pitchFamily="18" charset="0"/>
              </a:rPr>
              <a:t>That t</a:t>
            </a:r>
            <a:r>
              <a:rPr lang="en-US" dirty="0">
                <a:effectLst/>
                <a:ea typeface="Calibri" panose="020F0502020204030204" pitchFamily="34" charset="0"/>
                <a:cs typeface="Times New Roman" panose="02020603050405020304" pitchFamily="18" charset="0"/>
              </a:rPr>
              <a:t>he S&amp;T Faculty Senate approves the following changes to the S&amp;T Student Academic Regulations </a:t>
            </a:r>
            <a:r>
              <a:rPr lang="en-US" i="1" dirty="0">
                <a:effectLst/>
                <a:ea typeface="Calibri" panose="020F0502020204030204" pitchFamily="34" charset="0"/>
                <a:cs typeface="Times New Roman" panose="02020603050405020304" pitchFamily="18" charset="0"/>
              </a:rPr>
              <a:t>(</a:t>
            </a:r>
            <a:r>
              <a:rPr lang="en-US" i="1" strike="sngStrike" dirty="0">
                <a:effectLst/>
                <a:ea typeface="Calibri" panose="020F0502020204030204" pitchFamily="34" charset="0"/>
                <a:cs typeface="Times New Roman" panose="02020603050405020304" pitchFamily="18" charset="0"/>
              </a:rPr>
              <a:t>strike-out</a:t>
            </a:r>
            <a:r>
              <a:rPr lang="en-US" i="1" dirty="0">
                <a:effectLst/>
                <a:ea typeface="Calibri" panose="020F0502020204030204" pitchFamily="34" charset="0"/>
                <a:cs typeface="Times New Roman" panose="02020603050405020304" pitchFamily="18" charset="0"/>
              </a:rPr>
              <a:t> text to be removed, and </a:t>
            </a:r>
            <a:r>
              <a:rPr lang="en-US" i="1" u="sng" dirty="0">
                <a:effectLst/>
                <a:ea typeface="Calibri" panose="020F0502020204030204" pitchFamily="34" charset="0"/>
                <a:cs typeface="Times New Roman" panose="02020603050405020304" pitchFamily="18" charset="0"/>
              </a:rPr>
              <a:t>underlined</a:t>
            </a:r>
            <a:r>
              <a:rPr lang="en-US" i="1" dirty="0">
                <a:effectLst/>
                <a:ea typeface="Calibri" panose="020F0502020204030204" pitchFamily="34" charset="0"/>
                <a:cs typeface="Times New Roman" panose="02020603050405020304" pitchFamily="18" charset="0"/>
              </a:rPr>
              <a:t> text to be added)</a:t>
            </a:r>
          </a:p>
          <a:p>
            <a:pPr marL="0" marR="0" indent="0">
              <a:spcBef>
                <a:spcPts val="0"/>
              </a:spcBef>
              <a:spcAft>
                <a:spcPts val="0"/>
              </a:spcAft>
              <a:buNone/>
            </a:pPr>
            <a:endParaRPr lang="en-US" i="1" dirty="0">
              <a:cs typeface="Times New Roman" panose="02020603050405020304" pitchFamily="18" charset="0"/>
            </a:endParaRPr>
          </a:p>
          <a:p>
            <a:pPr marL="0" marR="0" indent="0">
              <a:spcBef>
                <a:spcPts val="0"/>
              </a:spcBef>
              <a:spcAft>
                <a:spcPts val="0"/>
              </a:spcAft>
              <a:buNone/>
            </a:pPr>
            <a:endParaRPr lang="en-US" i="1" dirty="0">
              <a:cs typeface="Times New Roman" panose="02020603050405020304" pitchFamily="18" charset="0"/>
            </a:endParaRPr>
          </a:p>
          <a:p>
            <a:pPr marL="0" marR="0" indent="0">
              <a:spcBef>
                <a:spcPts val="0"/>
              </a:spcBef>
              <a:spcAft>
                <a:spcPts val="0"/>
              </a:spcAft>
              <a:buNone/>
            </a:pPr>
            <a:endParaRPr lang="en-US" i="1" dirty="0">
              <a:cs typeface="Times New Roman" panose="02020603050405020304" pitchFamily="18" charset="0"/>
            </a:endParaRPr>
          </a:p>
          <a:p>
            <a:pPr marL="0" indent="0" algn="ctr">
              <a:spcBef>
                <a:spcPts val="0"/>
              </a:spcBef>
              <a:buNone/>
            </a:pPr>
            <a:r>
              <a:rPr lang="en-US" sz="1600" i="1" dirty="0">
                <a:cs typeface="Times New Roman" panose="02020603050405020304" pitchFamily="18" charset="0"/>
              </a:rPr>
              <a:t>(motion continues on next page)</a:t>
            </a:r>
            <a:endParaRPr lang="en-US" sz="1600" i="1" dirty="0"/>
          </a:p>
          <a:p>
            <a:pPr marL="0" marR="0" indent="0">
              <a:spcBef>
                <a:spcPts val="0"/>
              </a:spcBef>
              <a:spcAft>
                <a:spcPts val="0"/>
              </a:spcAft>
              <a:buNone/>
            </a:pPr>
            <a:endParaRPr lang="en-US" dirty="0"/>
          </a:p>
        </p:txBody>
      </p:sp>
    </p:spTree>
    <p:extLst>
      <p:ext uri="{BB962C8B-B14F-4D97-AF65-F5344CB8AC3E}">
        <p14:creationId xmlns:p14="http://schemas.microsoft.com/office/powerpoint/2010/main" val="8232331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3F3F4C-5604-424B-BE37-C0308D196D01}"/>
              </a:ext>
            </a:extLst>
          </p:cNvPr>
          <p:cNvSpPr>
            <a:spLocks noGrp="1"/>
          </p:cNvSpPr>
          <p:nvPr>
            <p:ph type="body" sz="quarter" idx="11"/>
          </p:nvPr>
        </p:nvSpPr>
        <p:spPr>
          <a:xfrm>
            <a:off x="611692" y="1533378"/>
            <a:ext cx="8197114" cy="5022167"/>
          </a:xfrm>
        </p:spPr>
        <p:txBody>
          <a:bodyPr/>
          <a:lstStyle/>
          <a:p>
            <a:pPr marL="0" marR="0" indent="0">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III. Schedules / A. Definition of Credit Hour and Grade Point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strike="sngStrike"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strike="sngStrike" dirty="0">
                <a:effectLst/>
                <a:latin typeface="Times New Roman" panose="02020603050405020304" pitchFamily="18" charset="0"/>
                <a:ea typeface="Calibri" panose="020F0502020204030204" pitchFamily="34" charset="0"/>
                <a:cs typeface="Times New Roman" panose="02020603050405020304" pitchFamily="18" charset="0"/>
              </a:rPr>
              <a:t>A credit hour is the credit obtained for satisfactorily passing course of approximately 16 classroom hours. Three laboratory hours are considered the equivalent of one classroom hour.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A credit hour is the credit obtained from passing a course requiring approximately 800 minutes of instructional time during a session.  Students may need to spend an additional 1,600 minutes preparing and studying, for a total time commitment during the session of 2,400 minutes.  </a:t>
            </a:r>
          </a:p>
          <a:p>
            <a:pPr marL="0" marR="0" indent="0">
              <a:spcBef>
                <a:spcPts val="0"/>
              </a:spcBef>
              <a:spcAft>
                <a:spcPts val="0"/>
              </a:spcAft>
              <a:buNone/>
            </a:pPr>
            <a:endParaRPr lang="en-US" sz="1800" u="sng" dirty="0">
              <a:latin typeface="Times New Roman" panose="02020603050405020304" pitchFamily="18" charset="0"/>
              <a:cs typeface="Times New Roman" panose="02020603050405020304" pitchFamily="18" charset="0"/>
            </a:endParaRPr>
          </a:p>
          <a:p>
            <a:pPr marL="0" indent="0">
              <a:spcBef>
                <a:spcPts val="0"/>
              </a:spcBef>
              <a:buNone/>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During a 16-week session, this time is normally divided into 50 minutes of instruction </a:t>
            </a:r>
            <a:r>
              <a:rPr lang="en-US" sz="1800"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per credit hour </a:t>
            </a:r>
            <a:r>
              <a:rPr lang="en-US" sz="1800" u="sng" dirty="0" smtClean="0">
                <a:effectLst/>
                <a:latin typeface="Times New Roman" panose="02020603050405020304" pitchFamily="18" charset="0"/>
                <a:ea typeface="Calibri" panose="020F0502020204030204" pitchFamily="34" charset="0"/>
                <a:cs typeface="Times New Roman" panose="02020603050405020304" pitchFamily="18" charset="0"/>
              </a:rPr>
              <a:t>per </a:t>
            </a: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week, and 100 minutes of preparation/studying </a:t>
            </a:r>
            <a:r>
              <a:rPr lang="en-US" sz="1800" u="sng" dirty="0" smtClean="0">
                <a:effectLst/>
                <a:latin typeface="Times New Roman" panose="02020603050405020304" pitchFamily="18" charset="0"/>
                <a:ea typeface="Calibri" panose="020F0502020204030204" pitchFamily="34" charset="0"/>
                <a:cs typeface="Times New Roman" panose="02020603050405020304" pitchFamily="18" charset="0"/>
              </a:rPr>
              <a:t>time </a:t>
            </a:r>
            <a:r>
              <a:rPr lang="en-US" sz="1800"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per credit hour</a:t>
            </a:r>
            <a:r>
              <a:rPr lang="en-US" sz="1800" u="sng"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per week, for lecture courses.  Laboratory and experiential learning courses may choose a different balance between instructional and preparation/study time, but the total time commitment will still be approximately 2,400 minutes per session.</a:t>
            </a:r>
          </a:p>
          <a:p>
            <a:pPr marL="0" marR="0" indent="0">
              <a:spcBef>
                <a:spcPts val="0"/>
              </a:spcBef>
              <a:spcAft>
                <a:spcPts val="0"/>
              </a:spcAft>
              <a:buNone/>
            </a:pPr>
            <a:endParaRPr lang="en-US" sz="1800" dirty="0"/>
          </a:p>
          <a:p>
            <a:pPr marL="0" indent="0" algn="ctr">
              <a:spcBef>
                <a:spcPts val="0"/>
              </a:spcBef>
              <a:buNone/>
            </a:pPr>
            <a:r>
              <a:rPr lang="en-US" sz="1800" i="1" dirty="0">
                <a:cs typeface="Times New Roman" panose="02020603050405020304" pitchFamily="18" charset="0"/>
              </a:rPr>
              <a:t>(motion continues on next page)</a:t>
            </a:r>
            <a:endParaRPr lang="en-US" sz="1800" i="1" dirty="0"/>
          </a:p>
          <a:p>
            <a:pPr marL="0" marR="0" indent="0">
              <a:spcBef>
                <a:spcPts val="0"/>
              </a:spcBef>
              <a:spcAft>
                <a:spcPts val="0"/>
              </a:spcAft>
              <a:buNone/>
            </a:pPr>
            <a:endParaRPr lang="en-US" sz="1800" dirty="0"/>
          </a:p>
        </p:txBody>
      </p:sp>
    </p:spTree>
    <p:extLst>
      <p:ext uri="{BB962C8B-B14F-4D97-AF65-F5344CB8AC3E}">
        <p14:creationId xmlns:p14="http://schemas.microsoft.com/office/powerpoint/2010/main" val="29896403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3F3F4C-5604-424B-BE37-C0308D196D01}"/>
              </a:ext>
            </a:extLst>
          </p:cNvPr>
          <p:cNvSpPr>
            <a:spLocks noGrp="1"/>
          </p:cNvSpPr>
          <p:nvPr>
            <p:ph type="body" sz="quarter" idx="11"/>
          </p:nvPr>
        </p:nvSpPr>
        <p:spPr>
          <a:xfrm>
            <a:off x="611692" y="1892524"/>
            <a:ext cx="8197114" cy="4663021"/>
          </a:xfrm>
        </p:spPr>
        <p:txBody>
          <a:bodyPr/>
          <a:lstStyle/>
          <a:p>
            <a:pPr marL="0" marR="0" indent="0">
              <a:spcBef>
                <a:spcPts val="0"/>
              </a:spcBef>
              <a:spcAft>
                <a:spcPts val="0"/>
              </a:spcAft>
              <a:buNone/>
            </a:pPr>
            <a:r>
              <a:rPr lang="en-US" sz="1800" b="1" dirty="0">
                <a:latin typeface="Times New Roman" panose="02020603050405020304" pitchFamily="18" charset="0"/>
                <a:ea typeface="Calibri" panose="020F0502020204030204" pitchFamily="34" charset="0"/>
                <a:cs typeface="Times New Roman" panose="02020603050405020304" pitchFamily="18" charset="0"/>
              </a:rPr>
              <a:t>B</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Permissible Schedules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strike="sngStrike" dirty="0">
                <a:effectLst/>
                <a:latin typeface="Times New Roman" panose="02020603050405020304" pitchFamily="18" charset="0"/>
                <a:ea typeface="Calibri" panose="020F0502020204030204" pitchFamily="34" charset="0"/>
                <a:cs typeface="Times New Roman" panose="02020603050405020304" pitchFamily="18" charset="0"/>
              </a:rPr>
              <a:t>The normal undergraduate schedule consists of not more than 19 credit hours. If the student has a grade point average of 2.500 or higher (see Section VIII.H, Determining Scholastic Standing) they may, with the permission of his/her advisor, take extra hours according to the following schedule: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strike="sngStrike"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strike="sngStrike" dirty="0">
                <a:effectLst/>
                <a:latin typeface="Times New Roman" panose="02020603050405020304" pitchFamily="18" charset="0"/>
                <a:ea typeface="Calibri" panose="020F0502020204030204" pitchFamily="34" charset="0"/>
                <a:cs typeface="Times New Roman" panose="02020603050405020304" pitchFamily="18" charset="0"/>
              </a:rPr>
              <a:t>• Cumulative GPA 2.500 or above - 1 extra hour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strike="sngStrike" dirty="0">
                <a:effectLst/>
                <a:latin typeface="Times New Roman" panose="02020603050405020304" pitchFamily="18" charset="0"/>
                <a:ea typeface="Calibri" panose="020F0502020204030204" pitchFamily="34" charset="0"/>
                <a:cs typeface="Times New Roman" panose="02020603050405020304" pitchFamily="18" charset="0"/>
              </a:rPr>
              <a:t>• Cumulative GPA 2.750 or above - 2 extra hours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strike="sngStrike" dirty="0">
                <a:effectLst/>
                <a:latin typeface="Times New Roman" panose="02020603050405020304" pitchFamily="18" charset="0"/>
                <a:ea typeface="Calibri" panose="020F0502020204030204" pitchFamily="34" charset="0"/>
                <a:cs typeface="Times New Roman" panose="02020603050405020304" pitchFamily="18" charset="0"/>
              </a:rPr>
              <a:t>• Cumulative GPA 3.150 or above - 3 extra hours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strike="sngStrike" dirty="0">
                <a:effectLst/>
                <a:latin typeface="Times New Roman" panose="02020603050405020304" pitchFamily="18" charset="0"/>
                <a:ea typeface="Calibri" panose="020F0502020204030204" pitchFamily="34" charset="0"/>
                <a:cs typeface="Times New Roman" panose="02020603050405020304" pitchFamily="18" charset="0"/>
              </a:rPr>
              <a:t>For additional hours or for any schedule exceeding 23 hours, including military courses, the student must petition their department chair.</a:t>
            </a:r>
          </a:p>
          <a:p>
            <a:pPr marL="0" marR="0" indent="0">
              <a:spcBef>
                <a:spcPts val="0"/>
              </a:spcBef>
              <a:spcAft>
                <a:spcPts val="0"/>
              </a:spcAft>
              <a:buNone/>
            </a:pPr>
            <a:endParaRPr lang="en-US" sz="1800" strike="sngStrike" dirty="0">
              <a:latin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strike="sngStrike" dirty="0">
              <a:latin typeface="Times New Roman" panose="02020603050405020304" pitchFamily="18" charset="0"/>
              <a:cs typeface="Times New Roman" panose="02020603050405020304" pitchFamily="18" charset="0"/>
            </a:endParaRPr>
          </a:p>
          <a:p>
            <a:pPr marL="0" indent="0" algn="ctr">
              <a:spcBef>
                <a:spcPts val="0"/>
              </a:spcBef>
              <a:buNone/>
            </a:pPr>
            <a:r>
              <a:rPr lang="en-US" sz="1800" i="1" dirty="0">
                <a:cs typeface="Times New Roman" panose="02020603050405020304" pitchFamily="18" charset="0"/>
              </a:rPr>
              <a:t>(motion continues on next page)</a:t>
            </a:r>
            <a:endParaRPr lang="en-US" sz="1800" i="1" dirty="0"/>
          </a:p>
          <a:p>
            <a:pPr marL="0" marR="0" indent="0">
              <a:spcBef>
                <a:spcPts val="0"/>
              </a:spcBef>
              <a:spcAft>
                <a:spcPts val="0"/>
              </a:spcAft>
              <a:buNone/>
            </a:pPr>
            <a:endParaRPr lang="en-US" sz="1800" dirty="0"/>
          </a:p>
        </p:txBody>
      </p:sp>
    </p:spTree>
    <p:extLst>
      <p:ext uri="{BB962C8B-B14F-4D97-AF65-F5344CB8AC3E}">
        <p14:creationId xmlns:p14="http://schemas.microsoft.com/office/powerpoint/2010/main" val="15140507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3F3F4C-5604-424B-BE37-C0308D196D01}"/>
              </a:ext>
            </a:extLst>
          </p:cNvPr>
          <p:cNvSpPr>
            <a:spLocks noGrp="1"/>
          </p:cNvSpPr>
          <p:nvPr>
            <p:ph type="body" sz="quarter" idx="11"/>
          </p:nvPr>
        </p:nvSpPr>
        <p:spPr>
          <a:xfrm>
            <a:off x="492369" y="1892524"/>
            <a:ext cx="8316437" cy="4663021"/>
          </a:xfrm>
        </p:spPr>
        <p:txBody>
          <a:bodyPr/>
          <a:lstStyle/>
          <a:p>
            <a:pPr marL="0" marR="0" indent="0">
              <a:spcBef>
                <a:spcPts val="0"/>
              </a:spcBef>
              <a:spcAft>
                <a:spcPts val="0"/>
              </a:spcAft>
              <a:buNone/>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Undergraduate academic schedules should not require a student to spend more than 3,000 minutes in any week to prepare for, attend, and study for their courses. If the student is enrolled in a single session at a time, this will translate to a maximum number of credit hours of:</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 20 credit hours during a 16-week session</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 10 credit hours during an 8-week session</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 5 credit hours during a 4-week session</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 2 credit hours during a 2-week session</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u="sng"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u="sng"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endParaRPr lang="en-US" sz="1800" u="sng"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buNone/>
            </a:pPr>
            <a:r>
              <a:rPr lang="en-US" sz="1800" i="1" dirty="0">
                <a:cs typeface="Times New Roman" panose="02020603050405020304" pitchFamily="18" charset="0"/>
              </a:rPr>
              <a:t>(motion continues on next page)</a:t>
            </a:r>
            <a:endParaRPr lang="en-US" sz="1800" i="1" dirty="0"/>
          </a:p>
          <a:p>
            <a:pPr marL="0" marR="0" indent="0">
              <a:spcBef>
                <a:spcPts val="0"/>
              </a:spcBef>
              <a:spcAft>
                <a:spcPts val="0"/>
              </a:spcAft>
              <a:buNone/>
            </a:pP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22213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3F3F4C-5604-424B-BE37-C0308D196D01}"/>
              </a:ext>
            </a:extLst>
          </p:cNvPr>
          <p:cNvSpPr>
            <a:spLocks noGrp="1"/>
          </p:cNvSpPr>
          <p:nvPr>
            <p:ph type="body" sz="quarter" idx="11"/>
          </p:nvPr>
        </p:nvSpPr>
        <p:spPr>
          <a:xfrm>
            <a:off x="492369" y="1892524"/>
            <a:ext cx="8316437" cy="4663021"/>
          </a:xfrm>
        </p:spPr>
        <p:txBody>
          <a:bodyPr/>
          <a:lstStyle/>
          <a:p>
            <a:pPr marL="0" marR="0" indent="0">
              <a:spcBef>
                <a:spcPts val="0"/>
              </a:spcBef>
              <a:spcAft>
                <a:spcPts val="0"/>
              </a:spcAft>
              <a:buNone/>
            </a:pP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If a student is simultaneously enrolled in a 4-week and 16-week sessions, the following limits apply</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600" u="sng" dirty="0">
                <a:effectLst/>
                <a:latin typeface="Times New Roman" panose="02020603050405020304" pitchFamily="18" charset="0"/>
                <a:ea typeface="Calibri" panose="020F0502020204030204" pitchFamily="34" charset="0"/>
                <a:cs typeface="Times New Roman" panose="02020603050405020304" pitchFamily="18" charset="0"/>
              </a:rPr>
              <a:t>• 1 credit hour in the 4-week session limits the 16-week session enrollment to 16 credit hours</a:t>
            </a: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600" u="sng" dirty="0">
                <a:effectLst/>
                <a:latin typeface="Times New Roman" panose="02020603050405020304" pitchFamily="18" charset="0"/>
                <a:ea typeface="Calibri" panose="020F0502020204030204" pitchFamily="34" charset="0"/>
                <a:cs typeface="Times New Roman" panose="02020603050405020304" pitchFamily="18" charset="0"/>
              </a:rPr>
              <a:t>• 2 credit hours in the 4-week session limits the 16-week session enrollment to 12 credit hours</a:t>
            </a: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600" u="sng" dirty="0">
                <a:effectLst/>
                <a:latin typeface="Times New Roman" panose="02020603050405020304" pitchFamily="18" charset="0"/>
                <a:ea typeface="Calibri" panose="020F0502020204030204" pitchFamily="34" charset="0"/>
                <a:cs typeface="Times New Roman" panose="02020603050405020304" pitchFamily="18" charset="0"/>
              </a:rPr>
              <a:t>• 3 credit hours in the 4-week session limits the 16-week session enrollment to 8 credit hours</a:t>
            </a: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600" u="sng" dirty="0">
                <a:effectLst/>
                <a:latin typeface="Times New Roman" panose="02020603050405020304" pitchFamily="18" charset="0"/>
                <a:ea typeface="Calibri" panose="020F0502020204030204" pitchFamily="34" charset="0"/>
                <a:cs typeface="Times New Roman" panose="02020603050405020304" pitchFamily="18" charset="0"/>
              </a:rPr>
              <a:t>• 4 credit hours in the 4-week session limits the 16-week session enrollment to 4 credit hours</a:t>
            </a: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600" u="sng" dirty="0">
                <a:effectLst/>
                <a:latin typeface="Times New Roman" panose="02020603050405020304" pitchFamily="18" charset="0"/>
                <a:ea typeface="Calibri" panose="020F0502020204030204" pitchFamily="34" charset="0"/>
                <a:cs typeface="Times New Roman" panose="02020603050405020304" pitchFamily="18" charset="0"/>
              </a:rPr>
              <a:t>• 5 credit hours in the 4-week session prohibits simultaneous enrollment in a 16-week session</a:t>
            </a: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Students schedules which exceed these limits require the permission of the student's academic advisor, and chair of the advising department.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buNone/>
            </a:pPr>
            <a:r>
              <a:rPr lang="en-US" sz="1800" i="1" dirty="0">
                <a:cs typeface="Times New Roman" panose="02020603050405020304" pitchFamily="18" charset="0"/>
              </a:rPr>
              <a:t>(end of motion #1)</a:t>
            </a:r>
            <a:endParaRPr lang="en-US" sz="1800" i="1" dirty="0"/>
          </a:p>
        </p:txBody>
      </p:sp>
    </p:spTree>
    <p:extLst>
      <p:ext uri="{BB962C8B-B14F-4D97-AF65-F5344CB8AC3E}">
        <p14:creationId xmlns:p14="http://schemas.microsoft.com/office/powerpoint/2010/main" val="33740503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24E29F4-47F1-4E76-A256-986942059215}"/>
              </a:ext>
            </a:extLst>
          </p:cNvPr>
          <p:cNvSpPr txBox="1">
            <a:spLocks/>
          </p:cNvSpPr>
          <p:nvPr/>
        </p:nvSpPr>
        <p:spPr>
          <a:xfrm>
            <a:off x="335194" y="1635455"/>
            <a:ext cx="8197114" cy="665032"/>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Lucida Grande"/>
              <a:buNone/>
              <a:tabLst/>
              <a:defRPr/>
            </a:pPr>
            <a:r>
              <a:rPr kumimoji="0" lang="en-US" sz="3200" b="1" i="0" u="none" strike="noStrike" kern="1200" cap="none" spc="0" normalizeH="0" baseline="0" noProof="0" dirty="0">
                <a:ln>
                  <a:noFill/>
                </a:ln>
                <a:solidFill>
                  <a:srgbClr val="509E2F"/>
                </a:solidFill>
                <a:effectLst/>
                <a:uLnTx/>
                <a:uFillTx/>
                <a:latin typeface="Orgon Slab ExtraLight"/>
                <a:ea typeface="Calibri" panose="020F0502020204030204" pitchFamily="34" charset="0"/>
                <a:cs typeface="Times New Roman" panose="02020603050405020304" pitchFamily="18" charset="0"/>
              </a:rPr>
              <a:t>Motion #2 - Limiting Degree Credit from Short Sessions</a:t>
            </a:r>
            <a:endParaRPr kumimoji="0" lang="en-US" sz="3200" b="0" i="0" u="none" strike="noStrike" kern="1200" cap="none" spc="0" normalizeH="0" baseline="0" noProof="0" dirty="0">
              <a:ln>
                <a:noFill/>
              </a:ln>
              <a:solidFill>
                <a:srgbClr val="509E2F"/>
              </a:solidFill>
              <a:effectLst/>
              <a:uLnTx/>
              <a:uFillTx/>
              <a:latin typeface="Orgon Slab ExtraLight"/>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13F3F4C-5604-424B-BE37-C0308D196D01}"/>
              </a:ext>
            </a:extLst>
          </p:cNvPr>
          <p:cNvSpPr>
            <a:spLocks noGrp="1"/>
          </p:cNvSpPr>
          <p:nvPr>
            <p:ph type="body" sz="quarter" idx="11"/>
          </p:nvPr>
        </p:nvSpPr>
        <p:spPr>
          <a:xfrm>
            <a:off x="473443" y="2822322"/>
            <a:ext cx="8197114" cy="3470383"/>
          </a:xfrm>
        </p:spPr>
        <p:txBody>
          <a:bodyPr/>
          <a:lstStyle/>
          <a:p>
            <a:pPr marL="0" marR="0" indent="0">
              <a:spcBef>
                <a:spcPts val="0"/>
              </a:spcBef>
              <a:spcAft>
                <a:spcPts val="0"/>
              </a:spcAft>
              <a:buNone/>
            </a:pPr>
            <a:r>
              <a:rPr lang="en-US" dirty="0">
                <a:effectLst/>
                <a:ea typeface="Calibri" panose="020F0502020204030204" pitchFamily="34" charset="0"/>
                <a:cs typeface="Times New Roman" panose="02020603050405020304" pitchFamily="18" charset="0"/>
              </a:rPr>
              <a:t>Whereas,</a:t>
            </a:r>
          </a:p>
          <a:p>
            <a:pPr marL="0" marR="0" indent="0">
              <a:spcBef>
                <a:spcPts val="0"/>
              </a:spcBef>
              <a:spcAft>
                <a:spcPts val="0"/>
              </a:spcAft>
              <a:buNone/>
            </a:pPr>
            <a:r>
              <a:rPr lang="en-US" dirty="0">
                <a:effectLst/>
                <a:ea typeface="Calibri" panose="020F0502020204030204" pitchFamily="34" charset="0"/>
                <a:cs typeface="Times New Roman" panose="02020603050405020304" pitchFamily="18" charset="0"/>
              </a:rPr>
              <a:t>Sessions shorter than 16-weeks can provide valuable options to students and instructors</a:t>
            </a:r>
          </a:p>
          <a:p>
            <a:pPr marL="0" marR="0" indent="0">
              <a:spcBef>
                <a:spcPts val="0"/>
              </a:spcBef>
              <a:spcAft>
                <a:spcPts val="0"/>
              </a:spcAft>
              <a:buNone/>
            </a:pPr>
            <a:endParaRPr lang="en-US"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ea typeface="Calibri" panose="020F0502020204030204" pitchFamily="34" charset="0"/>
                <a:cs typeface="Times New Roman" panose="02020603050405020304" pitchFamily="18" charset="0"/>
              </a:rPr>
              <a:t>Whereas,</a:t>
            </a:r>
          </a:p>
          <a:p>
            <a:pPr marL="0" marR="0" indent="0">
              <a:spcBef>
                <a:spcPts val="0"/>
              </a:spcBef>
              <a:spcAft>
                <a:spcPts val="0"/>
              </a:spcAft>
              <a:buNone/>
            </a:pPr>
            <a:r>
              <a:rPr lang="en-US" dirty="0">
                <a:effectLst/>
                <a:ea typeface="Calibri" panose="020F0502020204030204" pitchFamily="34" charset="0"/>
                <a:cs typeface="Times New Roman" panose="02020603050405020304" pitchFamily="18" charset="0"/>
              </a:rPr>
              <a:t>The rapid pace of instruction used in short sessions can make it a challenge for students to fully comprehend and appreciate the course content </a:t>
            </a:r>
          </a:p>
          <a:p>
            <a:pPr marL="0" marR="0" indent="0">
              <a:spcBef>
                <a:spcPts val="0"/>
              </a:spcBef>
              <a:spcAft>
                <a:spcPts val="0"/>
              </a:spcAft>
              <a:buNone/>
            </a:pPr>
            <a:endParaRPr lang="en-US" sz="1600" i="1" dirty="0">
              <a:cs typeface="Times New Roman" panose="02020603050405020304" pitchFamily="18" charset="0"/>
            </a:endParaRPr>
          </a:p>
          <a:p>
            <a:pPr marL="0" marR="0" indent="0" algn="ctr">
              <a:spcBef>
                <a:spcPts val="0"/>
              </a:spcBef>
              <a:spcAft>
                <a:spcPts val="0"/>
              </a:spcAft>
              <a:buNone/>
            </a:pPr>
            <a:r>
              <a:rPr lang="en-US" sz="1600" i="1" dirty="0">
                <a:cs typeface="Times New Roman" panose="02020603050405020304" pitchFamily="18" charset="0"/>
              </a:rPr>
              <a:t>(motion continues on next page)</a:t>
            </a:r>
            <a:endParaRPr lang="en-US" sz="1600" i="1" dirty="0"/>
          </a:p>
        </p:txBody>
      </p:sp>
    </p:spTree>
    <p:extLst>
      <p:ext uri="{BB962C8B-B14F-4D97-AF65-F5344CB8AC3E}">
        <p14:creationId xmlns:p14="http://schemas.microsoft.com/office/powerpoint/2010/main" val="33653265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2D339A41-BBFD-4564-88BE-7EA24BF9EBEA}"/>
              </a:ext>
            </a:extLst>
          </p:cNvPr>
          <p:cNvSpPr txBox="1">
            <a:spLocks/>
          </p:cNvSpPr>
          <p:nvPr/>
        </p:nvSpPr>
        <p:spPr>
          <a:xfrm>
            <a:off x="473443" y="1693808"/>
            <a:ext cx="8197114" cy="3470383"/>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Lucida Grande"/>
              <a:buNone/>
              <a:tabLst/>
              <a:defRPr/>
            </a:pPr>
            <a:r>
              <a:rPr kumimoji="0" lang="en-US" sz="2400" b="0" i="0" u="none" strike="noStrike" kern="1200" cap="none" spc="0" normalizeH="0" baseline="0" noProof="0" dirty="0">
                <a:ln>
                  <a:noFill/>
                </a:ln>
                <a:solidFill>
                  <a:srgbClr val="509E2F"/>
                </a:solidFill>
                <a:effectLst/>
                <a:uLnTx/>
                <a:uFillTx/>
                <a:latin typeface="Orgon Slab ExtraLight"/>
                <a:ea typeface="Calibri" panose="020F0502020204030204" pitchFamily="34" charset="0"/>
                <a:cs typeface="Times New Roman" panose="02020603050405020304" pitchFamily="18" charset="0"/>
              </a:rPr>
              <a:t>Resolved,</a:t>
            </a:r>
          </a:p>
          <a:p>
            <a:pPr marL="0" marR="0" lvl="0" indent="0" algn="l" defTabSz="457200" rtl="0" eaLnBrk="1" fontAlgn="auto" latinLnBrk="0" hangingPunct="1">
              <a:lnSpc>
                <a:spcPct val="100000"/>
              </a:lnSpc>
              <a:spcBef>
                <a:spcPts val="0"/>
              </a:spcBef>
              <a:spcAft>
                <a:spcPts val="0"/>
              </a:spcAft>
              <a:buClrTx/>
              <a:buSzTx/>
              <a:buFont typeface="Lucida Grande"/>
              <a:buNone/>
              <a:tabLst/>
              <a:defRPr/>
            </a:pPr>
            <a:r>
              <a:rPr kumimoji="0" lang="en-US" sz="2400" b="0" i="0" u="none" strike="noStrike" kern="1200" cap="none" spc="0" normalizeH="0" baseline="0" noProof="0" dirty="0">
                <a:ln>
                  <a:noFill/>
                </a:ln>
                <a:solidFill>
                  <a:srgbClr val="509E2F"/>
                </a:solidFill>
                <a:effectLst/>
                <a:uLnTx/>
                <a:uFillTx/>
                <a:latin typeface="Orgon Slab ExtraLight"/>
                <a:ea typeface="Calibri" panose="020F0502020204030204" pitchFamily="34" charset="0"/>
                <a:cs typeface="Times New Roman" panose="02020603050405020304" pitchFamily="18" charset="0"/>
              </a:rPr>
              <a:t>That the S&amp;T Faculty Senate approves the following addition to the S&amp;T Student Academic Regulations:</a:t>
            </a:r>
          </a:p>
          <a:p>
            <a:pPr marL="0" marR="0" lvl="0" indent="0" algn="l" defTabSz="457200" rtl="0" eaLnBrk="1" fontAlgn="auto" latinLnBrk="0" hangingPunct="1">
              <a:lnSpc>
                <a:spcPct val="100000"/>
              </a:lnSpc>
              <a:spcBef>
                <a:spcPts val="0"/>
              </a:spcBef>
              <a:spcAft>
                <a:spcPts val="0"/>
              </a:spcAft>
              <a:buClrTx/>
              <a:buSzTx/>
              <a:buFont typeface="Lucida Grande"/>
              <a:buNone/>
              <a:tabLst/>
              <a:defRPr/>
            </a:pPr>
            <a:endParaRPr kumimoji="0" lang="en-US" sz="2400" b="0" i="0" u="none" strike="noStrike" kern="1200" cap="none" spc="0" normalizeH="0" baseline="0" noProof="0" dirty="0">
              <a:ln>
                <a:noFill/>
              </a:ln>
              <a:solidFill>
                <a:srgbClr val="509E2F"/>
              </a:solidFill>
              <a:effectLst/>
              <a:uLnTx/>
              <a:uFillTx/>
              <a:latin typeface="Orgon Slab ExtraLigh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Lucida Grande"/>
              <a:buNone/>
              <a:tabLst/>
              <a:defRPr/>
            </a:pPr>
            <a:r>
              <a:rPr kumimoji="0" lang="en-US" sz="1600" b="1" i="0" u="none" strike="noStrike" kern="1200" cap="none" spc="0" normalizeH="0" baseline="0" noProof="0" dirty="0">
                <a:ln>
                  <a:noFill/>
                </a:ln>
                <a:solidFill>
                  <a:srgbClr val="509E2F"/>
                </a:solidFill>
                <a:effectLst/>
                <a:uLnTx/>
                <a:uFillTx/>
                <a:latin typeface="Times New Roman" panose="02020603050405020304" pitchFamily="18" charset="0"/>
                <a:ea typeface="Calibri" panose="020F0502020204030204" pitchFamily="34" charset="0"/>
                <a:cs typeface="Times New Roman" panose="02020603050405020304" pitchFamily="18" charset="0"/>
              </a:rPr>
              <a:t>III Schedules</a:t>
            </a:r>
            <a:endParaRPr kumimoji="0" lang="en-US" sz="1600" b="0" i="0" u="none" strike="noStrike" kern="1200" cap="none" spc="0" normalizeH="0" baseline="0" noProof="0" dirty="0">
              <a:ln>
                <a:noFill/>
              </a:ln>
              <a:solidFill>
                <a:srgbClr val="509E2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Lucida Grande"/>
              <a:buNone/>
              <a:tabLst/>
              <a:defRPr/>
            </a:pPr>
            <a:r>
              <a:rPr kumimoji="0" lang="en-US" sz="1600" b="1" i="0" u="none" strike="noStrike" kern="1200" cap="none" spc="0" normalizeH="0" baseline="0" noProof="0" dirty="0">
                <a:ln>
                  <a:noFill/>
                </a:ln>
                <a:solidFill>
                  <a:srgbClr val="509E2F"/>
                </a:solidFill>
                <a:effectLst/>
                <a:uLnTx/>
                <a:uFillTx/>
                <a:latin typeface="Times New Roman" panose="02020603050405020304" pitchFamily="18" charset="0"/>
                <a:ea typeface="Calibri" panose="020F0502020204030204" pitchFamily="34" charset="0"/>
                <a:cs typeface="Times New Roman" panose="02020603050405020304" pitchFamily="18" charset="0"/>
              </a:rPr>
              <a:t>E. Credit Required for a Degree</a:t>
            </a:r>
            <a:endParaRPr kumimoji="0" lang="en-US" sz="1600" b="0" i="0" u="none" strike="noStrike" kern="1200" cap="none" spc="0" normalizeH="0" baseline="0" noProof="0" dirty="0">
              <a:ln>
                <a:noFill/>
              </a:ln>
              <a:solidFill>
                <a:srgbClr val="509E2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Lucida Grande"/>
              <a:buNone/>
              <a:tabLst/>
              <a:defRPr/>
            </a:pPr>
            <a:r>
              <a:rPr kumimoji="0" lang="en-US" sz="1600" b="1" i="0" u="none" strike="noStrike" kern="1200" cap="none" spc="0" normalizeH="0" baseline="0" noProof="0" dirty="0">
                <a:ln>
                  <a:noFill/>
                </a:ln>
                <a:solidFill>
                  <a:srgbClr val="509E2F"/>
                </a:solidFill>
                <a:effectLst/>
                <a:uLnTx/>
                <a:uFillTx/>
                <a:latin typeface="Times New Roman" panose="02020603050405020304" pitchFamily="18" charset="0"/>
                <a:ea typeface="Calibri" panose="020F0502020204030204" pitchFamily="34" charset="0"/>
                <a:cs typeface="Times New Roman" panose="02020603050405020304" pitchFamily="18" charset="0"/>
              </a:rPr>
              <a:t>3. Limits on Short Sessions</a:t>
            </a:r>
            <a:r>
              <a:rPr kumimoji="0" lang="en-US" sz="1600" b="0" i="0" u="none" strike="noStrike" kern="1200" cap="none" spc="0" normalizeH="0" baseline="0" noProof="0" dirty="0">
                <a:ln>
                  <a:noFill/>
                </a:ln>
                <a:solidFill>
                  <a:srgbClr val="509E2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 typeface="Lucida Grande"/>
              <a:buNone/>
              <a:tabLst/>
              <a:defRPr/>
            </a:pPr>
            <a:endParaRPr kumimoji="0" lang="en-US" sz="1600" b="0" i="0" u="none" strike="noStrike" kern="1200" cap="none" spc="0" normalizeH="0" baseline="0" noProof="0" dirty="0">
              <a:ln>
                <a:noFill/>
              </a:ln>
              <a:solidFill>
                <a:srgbClr val="509E2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Tx/>
              <a:buFont typeface="Lucida Grande"/>
              <a:buNone/>
              <a:tabLst/>
              <a:defRPr/>
            </a:pPr>
            <a:r>
              <a:rPr kumimoji="0" lang="en-US" sz="1600" b="0" i="0" u="none" strike="noStrike" kern="1200" cap="none" spc="0" normalizeH="0" baseline="0" noProof="0" dirty="0">
                <a:ln>
                  <a:noFill/>
                </a:ln>
                <a:solidFill>
                  <a:srgbClr val="509E2F"/>
                </a:solidFill>
                <a:effectLst/>
                <a:uLnTx/>
                <a:uFillTx/>
                <a:latin typeface="Times New Roman" panose="02020603050405020304" pitchFamily="18" charset="0"/>
                <a:ea typeface="Calibri" panose="020F0502020204030204" pitchFamily="34" charset="0"/>
              </a:rPr>
              <a:t>Undergraduate students may not normally use more than 60 credit hours taken in sessions shorter than 15 weeks toward their Bachelor's degree.  In addition, there may be no more than 30 credit hours from sessions shorter than 7 weeks, and no more than 15 hours from sessions shorter than 3 weeks in length.  All limits may be increased by up to 20% with approval of the student's academic advisor and chair of the advising department.</a:t>
            </a:r>
            <a:endParaRPr kumimoji="0" lang="en-US" sz="1600" b="0" i="0" u="none" strike="noStrike" kern="1200" cap="none" spc="0" normalizeH="0" baseline="0" noProof="0" dirty="0">
              <a:ln>
                <a:noFill/>
              </a:ln>
              <a:solidFill>
                <a:srgbClr val="509E2F"/>
              </a:solidFill>
              <a:effectLst/>
              <a:uLnTx/>
              <a:uFillTx/>
              <a:latin typeface="Orgon Slab ExtraLigh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Lucida Grande"/>
              <a:buNone/>
              <a:tabLst/>
              <a:defRPr/>
            </a:pPr>
            <a:endParaRPr kumimoji="0" lang="en-US" sz="1600" b="0" i="1" u="none" strike="noStrike" kern="1200" cap="none" spc="0" normalizeH="0" baseline="0" noProof="0" dirty="0">
              <a:ln>
                <a:noFill/>
              </a:ln>
              <a:solidFill>
                <a:srgbClr val="509E2F"/>
              </a:solidFill>
              <a:effectLst/>
              <a:uLnTx/>
              <a:uFillTx/>
              <a:latin typeface="Orgon Slab ExtraLight"/>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 typeface="Lucida Grande"/>
              <a:buNone/>
              <a:tabLst/>
              <a:defRPr/>
            </a:pPr>
            <a:r>
              <a:rPr kumimoji="0" lang="en-US" sz="1600" b="0" i="1" u="none" strike="noStrike" kern="1200" cap="none" spc="0" normalizeH="0" baseline="0" noProof="0" dirty="0">
                <a:ln>
                  <a:noFill/>
                </a:ln>
                <a:solidFill>
                  <a:srgbClr val="509E2F"/>
                </a:solidFill>
                <a:effectLst/>
                <a:uLnTx/>
                <a:uFillTx/>
                <a:latin typeface="Orgon Slab ExtraLight"/>
                <a:ea typeface="+mn-ea"/>
                <a:cs typeface="Times New Roman" panose="02020603050405020304" pitchFamily="18" charset="0"/>
              </a:rPr>
              <a:t>(end of motion #2)</a:t>
            </a:r>
            <a:endParaRPr kumimoji="0" lang="en-US" sz="1600" b="0" i="1" u="none" strike="noStrike" kern="1200" cap="none" spc="0" normalizeH="0" baseline="0" noProof="0" dirty="0">
              <a:ln>
                <a:noFill/>
              </a:ln>
              <a:solidFill>
                <a:srgbClr val="509E2F"/>
              </a:solidFill>
              <a:effectLst/>
              <a:uLnTx/>
              <a:uFillTx/>
              <a:latin typeface="Orgon Slab ExtraLight"/>
              <a:ea typeface="+mn-ea"/>
            </a:endParaRPr>
          </a:p>
        </p:txBody>
      </p:sp>
    </p:spTree>
    <p:extLst>
      <p:ext uri="{BB962C8B-B14F-4D97-AF65-F5344CB8AC3E}">
        <p14:creationId xmlns:p14="http://schemas.microsoft.com/office/powerpoint/2010/main" val="37922800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2D339A41-BBFD-4564-88BE-7EA24BF9EBEA}"/>
              </a:ext>
            </a:extLst>
          </p:cNvPr>
          <p:cNvSpPr txBox="1">
            <a:spLocks/>
          </p:cNvSpPr>
          <p:nvPr/>
        </p:nvSpPr>
        <p:spPr>
          <a:xfrm>
            <a:off x="473443" y="1693808"/>
            <a:ext cx="8197114" cy="4573827"/>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Lucida Grande"/>
              <a:buNone/>
              <a:tabLst/>
              <a:defRPr/>
            </a:pPr>
            <a:r>
              <a:rPr kumimoji="0" lang="en-US" sz="2400" b="0" i="0" u="none" strike="noStrike" kern="1200" cap="none" spc="0" normalizeH="0" baseline="0" noProof="0" dirty="0">
                <a:ln>
                  <a:noFill/>
                </a:ln>
                <a:solidFill>
                  <a:srgbClr val="509E2F"/>
                </a:solidFill>
                <a:effectLst/>
                <a:uLnTx/>
                <a:uFillTx/>
                <a:latin typeface="Orgon Slab ExtraLight"/>
                <a:ea typeface="Calibri" panose="020F0502020204030204" pitchFamily="34" charset="0"/>
                <a:cs typeface="Times New Roman" panose="02020603050405020304" pitchFamily="18" charset="0"/>
              </a:rPr>
              <a:t>Comments from S&amp;T Registrar (paraphrased)</a:t>
            </a:r>
          </a:p>
          <a:p>
            <a:pPr marL="0" marR="0" lvl="0" indent="0" algn="l" defTabSz="457200" rtl="0" eaLnBrk="1" fontAlgn="auto" latinLnBrk="0" hangingPunct="1">
              <a:lnSpc>
                <a:spcPct val="100000"/>
              </a:lnSpc>
              <a:spcBef>
                <a:spcPts val="0"/>
              </a:spcBef>
              <a:spcAft>
                <a:spcPts val="0"/>
              </a:spcAft>
              <a:buClrTx/>
              <a:buSzTx/>
              <a:buFont typeface="Lucida Grande"/>
              <a:buNone/>
              <a:tabLst/>
              <a:defRPr/>
            </a:pPr>
            <a:endParaRPr kumimoji="0" lang="en-US" sz="2400" b="0" i="0" u="none" strike="noStrike" kern="1200" cap="none" spc="0" normalizeH="0" baseline="0" noProof="0" dirty="0">
              <a:ln>
                <a:noFill/>
              </a:ln>
              <a:solidFill>
                <a:srgbClr val="509E2F"/>
              </a:solidFill>
              <a:effectLst/>
              <a:uLnTx/>
              <a:uFillTx/>
              <a:latin typeface="Orgon Slab ExtraLigh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Lucida Grande"/>
              <a:buNone/>
              <a:tabLst/>
              <a:defRPr/>
            </a:pPr>
            <a:r>
              <a:rPr kumimoji="0" lang="en-US" sz="2400" b="0" i="0" u="none" strike="noStrike" kern="1200" cap="none" spc="0" normalizeH="0" baseline="0" noProof="0" dirty="0">
                <a:ln>
                  <a:noFill/>
                </a:ln>
                <a:solidFill>
                  <a:srgbClr val="509E2F"/>
                </a:solidFill>
                <a:effectLst/>
                <a:uLnTx/>
                <a:uFillTx/>
                <a:latin typeface="Orgon Slab ExtraLight"/>
                <a:ea typeface="Calibri" panose="020F0502020204030204" pitchFamily="34" charset="0"/>
                <a:cs typeface="Times New Roman" panose="02020603050405020304" pitchFamily="18" charset="0"/>
              </a:rPr>
              <a:t>Limiting 16/8/4/2 week session enrollment to 20/10/5/2 credit hours can be implemented with current software.</a:t>
            </a:r>
          </a:p>
          <a:p>
            <a:pPr marL="0" marR="0" lvl="0" indent="0" algn="l" defTabSz="457200" rtl="0" eaLnBrk="1" fontAlgn="auto" latinLnBrk="0" hangingPunct="1">
              <a:lnSpc>
                <a:spcPct val="100000"/>
              </a:lnSpc>
              <a:spcBef>
                <a:spcPts val="0"/>
              </a:spcBef>
              <a:spcAft>
                <a:spcPts val="0"/>
              </a:spcAft>
              <a:buClrTx/>
              <a:buSzTx/>
              <a:buFont typeface="Lucida Grande"/>
              <a:buNone/>
              <a:tabLst/>
              <a:defRPr/>
            </a:pPr>
            <a:endParaRPr kumimoji="0" lang="en-US" sz="2400" b="0" i="0" u="none" strike="noStrike" kern="1200" cap="none" spc="0" normalizeH="0" baseline="0" noProof="0" dirty="0">
              <a:ln>
                <a:noFill/>
              </a:ln>
              <a:solidFill>
                <a:srgbClr val="509E2F"/>
              </a:solidFill>
              <a:effectLst/>
              <a:uLnTx/>
              <a:uFillTx/>
              <a:latin typeface="Orgon Slab ExtraLigh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Lucida Grande"/>
              <a:buNone/>
              <a:tabLst/>
              <a:defRPr/>
            </a:pPr>
            <a:r>
              <a:rPr kumimoji="0" lang="en-US" sz="2400" b="0" i="0" u="none" strike="noStrike" kern="1200" cap="none" spc="0" normalizeH="0" baseline="0" noProof="0" dirty="0">
                <a:ln>
                  <a:noFill/>
                </a:ln>
                <a:solidFill>
                  <a:srgbClr val="509E2F"/>
                </a:solidFill>
                <a:effectLst/>
                <a:uLnTx/>
                <a:uFillTx/>
                <a:latin typeface="Orgon Slab ExtraLight"/>
                <a:ea typeface="Calibri" panose="020F0502020204030204" pitchFamily="34" charset="0"/>
                <a:cs typeface="Times New Roman" panose="02020603050405020304" pitchFamily="18" charset="0"/>
              </a:rPr>
              <a:t>Implementing enrollment caps that consider enrollment in consecutive, or concurrent, sessions is a problem.</a:t>
            </a:r>
          </a:p>
          <a:p>
            <a:pPr marL="0" marR="0" lvl="0" indent="0" algn="l" defTabSz="457200" rtl="0" eaLnBrk="1" fontAlgn="auto" latinLnBrk="0" hangingPunct="1">
              <a:lnSpc>
                <a:spcPct val="100000"/>
              </a:lnSpc>
              <a:spcBef>
                <a:spcPts val="0"/>
              </a:spcBef>
              <a:spcAft>
                <a:spcPts val="0"/>
              </a:spcAft>
              <a:buClrTx/>
              <a:buSzTx/>
              <a:buFont typeface="Lucida Grande"/>
              <a:buNone/>
              <a:tabLst/>
              <a:defRPr/>
            </a:pPr>
            <a:endParaRPr kumimoji="0" lang="en-US" sz="2400" b="0" i="0" u="none" strike="noStrike" kern="1200" cap="none" spc="0" normalizeH="0" baseline="0" noProof="0" dirty="0">
              <a:ln>
                <a:noFill/>
              </a:ln>
              <a:solidFill>
                <a:srgbClr val="509E2F"/>
              </a:solidFill>
              <a:effectLst/>
              <a:uLnTx/>
              <a:uFillTx/>
              <a:latin typeface="Orgon Slab ExtraLigh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Lucida Grande"/>
              <a:buNone/>
              <a:tabLst/>
              <a:defRPr/>
            </a:pPr>
            <a:r>
              <a:rPr kumimoji="0" lang="en-US" sz="2400" b="0" i="0" u="none" strike="noStrike" kern="1200" cap="none" spc="0" normalizeH="0" baseline="0" noProof="0" dirty="0">
                <a:ln>
                  <a:noFill/>
                </a:ln>
                <a:solidFill>
                  <a:srgbClr val="509E2F"/>
                </a:solidFill>
                <a:effectLst/>
                <a:uLnTx/>
                <a:uFillTx/>
                <a:latin typeface="Orgon Slab ExtraLight"/>
                <a:ea typeface="Calibri" panose="020F0502020204030204" pitchFamily="34" charset="0"/>
                <a:cs typeface="Times New Roman" panose="02020603050405020304" pitchFamily="18" charset="0"/>
              </a:rPr>
              <a:t>The semester, but not the session, a course was completed is captured. Implementing a graduation requirement that limits credit hours by length of session is a problem.</a:t>
            </a:r>
          </a:p>
        </p:txBody>
      </p:sp>
    </p:spTree>
    <p:extLst>
      <p:ext uri="{BB962C8B-B14F-4D97-AF65-F5344CB8AC3E}">
        <p14:creationId xmlns:p14="http://schemas.microsoft.com/office/powerpoint/2010/main" val="12804268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55170" y="2380433"/>
            <a:ext cx="7695041" cy="4202582"/>
          </a:xfrm>
        </p:spPr>
        <p:txBody>
          <a:bodyPr/>
          <a:lstStyle/>
          <a:p>
            <a:pPr marL="0" indent="0" defTabSz="914400">
              <a:buNone/>
            </a:pPr>
            <a:r>
              <a:rPr lang="en-US" sz="3600" dirty="0" smtClean="0">
                <a:latin typeface="Orgon Slab" panose="02000503000000020004" pitchFamily="50" charset="0"/>
              </a:rPr>
              <a:t>VII.	  New Business </a:t>
            </a:r>
            <a:endParaRPr lang="en-US" sz="3600" b="1" dirty="0" smtClean="0">
              <a:solidFill>
                <a:srgbClr val="003B49"/>
              </a:solidFill>
            </a:endParaRPr>
          </a:p>
        </p:txBody>
      </p:sp>
      <p:sp>
        <p:nvSpPr>
          <p:cNvPr id="4" name="Text Placeholder 3"/>
          <p:cNvSpPr>
            <a:spLocks noGrp="1"/>
          </p:cNvSpPr>
          <p:nvPr>
            <p:ph type="body" sz="quarter" idx="12"/>
          </p:nvPr>
        </p:nvSpPr>
        <p:spPr>
          <a:xfrm>
            <a:off x="555170" y="1790003"/>
            <a:ext cx="7695042" cy="473672"/>
          </a:xfrm>
        </p:spPr>
        <p:txBody>
          <a:bodyPr>
            <a:noAutofit/>
          </a:bodyPr>
          <a:lstStyle/>
          <a:p>
            <a:r>
              <a:rPr lang="en-US" sz="3600" dirty="0"/>
              <a:t>Agenda</a:t>
            </a:r>
          </a:p>
        </p:txBody>
      </p:sp>
    </p:spTree>
    <p:extLst>
      <p:ext uri="{BB962C8B-B14F-4D97-AF65-F5344CB8AC3E}">
        <p14:creationId xmlns:p14="http://schemas.microsoft.com/office/powerpoint/2010/main" val="4202580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200" dirty="0" smtClean="0">
                <a:latin typeface="Orgon Slab" panose="02000503000000020004" pitchFamily="50" charset="0"/>
              </a:rPr>
              <a:t>III.	Campus Reports</a:t>
            </a:r>
          </a:p>
          <a:p>
            <a:pPr marL="858838" lvl="1" indent="-858838" defTabSz="685800">
              <a:buNone/>
            </a:pPr>
            <a:r>
              <a:rPr lang="en-US" sz="2800" dirty="0" smtClean="0">
                <a:solidFill>
                  <a:srgbClr val="003B49"/>
                </a:solidFill>
                <a:latin typeface="Orgon Slab" panose="02000503000000020004" pitchFamily="50" charset="0"/>
              </a:rPr>
              <a:t>	B.</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Student Council</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L. Hierlmeier</a:t>
            </a:r>
          </a:p>
          <a:p>
            <a:pPr marL="858838" lvl="1" indent="-858838" defTabSz="685800">
              <a:buNone/>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r>
              <a:rPr lang="en-US" sz="2800" dirty="0" smtClean="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Tree>
    <p:extLst>
      <p:ext uri="{BB962C8B-B14F-4D97-AF65-F5344CB8AC3E}">
        <p14:creationId xmlns:p14="http://schemas.microsoft.com/office/powerpoint/2010/main" val="11491755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604973"/>
            <a:ext cx="7781052" cy="2116317"/>
          </a:xfrm>
        </p:spPr>
        <p:txBody>
          <a:bodyPr/>
          <a:lstStyle/>
          <a:p>
            <a:pPr marL="0" indent="0">
              <a:buNone/>
              <a:tabLst>
                <a:tab pos="914400" algn="l"/>
              </a:tabLst>
            </a:pPr>
            <a:r>
              <a:rPr lang="en-US" sz="3600" b="1" dirty="0" smtClean="0">
                <a:latin typeface="Orgon Slab Light" panose="02000503000000020004" pitchFamily="50" charset="0"/>
              </a:rPr>
              <a:t>VIII. 	Adjourn</a:t>
            </a:r>
          </a:p>
          <a:p>
            <a:endParaRPr lang="en-US" sz="3600" b="1" dirty="0" smtClean="0">
              <a:solidFill>
                <a:srgbClr val="003B49"/>
              </a:solidFill>
              <a:latin typeface="Orgon Slab Light" panose="02000503000000020004" pitchFamily="50" charset="0"/>
            </a:endParaRPr>
          </a:p>
          <a:p>
            <a:pPr marL="514350" indent="-514350">
              <a:buAutoNum type="romanUcPeriod" startAt="5"/>
            </a:pPr>
            <a:endParaRPr lang="en-US" sz="3600" b="1" dirty="0">
              <a:solidFill>
                <a:srgbClr val="003B49"/>
              </a:solidFill>
              <a:latin typeface="Orgon Slab ExtraLight" panose="02000503000000020004" pitchFamily="50" charset="0"/>
            </a:endParaRPr>
          </a:p>
          <a:p>
            <a:endParaRPr lang="en-US" sz="3600" dirty="0"/>
          </a:p>
        </p:txBody>
      </p:sp>
      <p:sp>
        <p:nvSpPr>
          <p:cNvPr id="4" name="Text Placeholder 3"/>
          <p:cNvSpPr>
            <a:spLocks noGrp="1"/>
          </p:cNvSpPr>
          <p:nvPr>
            <p:ph type="body" sz="quarter" idx="12"/>
          </p:nvPr>
        </p:nvSpPr>
        <p:spPr>
          <a:xfrm>
            <a:off x="914400" y="1790003"/>
            <a:ext cx="7781052" cy="696720"/>
          </a:xfrm>
        </p:spPr>
        <p:txBody>
          <a:bodyPr/>
          <a:lstStyle/>
          <a:p>
            <a:r>
              <a:rPr lang="en-US" sz="3600" dirty="0">
                <a:latin typeface="Orgon Slab" panose="02000503000000020004" pitchFamily="50" charset="0"/>
              </a:rPr>
              <a:t>Agenda</a:t>
            </a:r>
          </a:p>
        </p:txBody>
      </p:sp>
      <p:sp>
        <p:nvSpPr>
          <p:cNvPr id="5" name="TextBox 4"/>
          <p:cNvSpPr txBox="1"/>
          <p:nvPr/>
        </p:nvSpPr>
        <p:spPr>
          <a:xfrm>
            <a:off x="8369559" y="6311387"/>
            <a:ext cx="437860" cy="276999"/>
          </a:xfrm>
          <a:prstGeom prst="rect">
            <a:avLst/>
          </a:prstGeom>
          <a:noFill/>
        </p:spPr>
        <p:txBody>
          <a:bodyPr wrap="square" rtlCol="0">
            <a:spAutoFit/>
          </a:bodyPr>
          <a:lstStyle>
            <a:defPPr>
              <a:defRPr lang="en-US"/>
            </a:defPPr>
            <a:lvl1pPr>
              <a:defRPr sz="1200">
                <a:solidFill>
                  <a:srgbClr val="003B49"/>
                </a:solidFill>
              </a:defRPr>
            </a:lvl1pPr>
          </a:lstStyle>
          <a:p>
            <a:fld id="{477D04EB-D600-4A5B-9F34-2ADF860BB5CA}" type="slidenum">
              <a:rPr lang="en-US">
                <a:solidFill>
                  <a:schemeClr val="tx1">
                    <a:tint val="75000"/>
                  </a:schemeClr>
                </a:solidFill>
              </a:rPr>
              <a:pPr/>
              <a:t>60</a:t>
            </a:fld>
            <a:endParaRPr lang="en-US" dirty="0">
              <a:solidFill>
                <a:schemeClr val="tx1">
                  <a:tint val="75000"/>
                </a:schemeClr>
              </a:solidFill>
            </a:endParaRPr>
          </a:p>
        </p:txBody>
      </p:sp>
    </p:spTree>
    <p:extLst>
      <p:ext uri="{BB962C8B-B14F-4D97-AF65-F5344CB8AC3E}">
        <p14:creationId xmlns:p14="http://schemas.microsoft.com/office/powerpoint/2010/main" val="2911155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605087"/>
            <a:ext cx="8197114" cy="4463159"/>
          </a:xfrm>
        </p:spPr>
        <p:txBody>
          <a:bodyPr/>
          <a:lstStyle/>
          <a:p>
            <a:pPr marL="0" indent="0" defTabSz="857250">
              <a:buNone/>
            </a:pPr>
            <a:r>
              <a:rPr lang="en-US" sz="3600" dirty="0" smtClean="0">
                <a:latin typeface="Orgon Slab" panose="02000503000000020004" pitchFamily="50" charset="0"/>
              </a:rPr>
              <a:t>IV.	</a:t>
            </a:r>
            <a:r>
              <a:rPr lang="en-US" sz="3600" dirty="0">
                <a:latin typeface="Orgon Slab" panose="02000503000000020004" pitchFamily="50" charset="0"/>
              </a:rPr>
              <a:t>President’s </a:t>
            </a:r>
            <a:r>
              <a:rPr lang="en-US" sz="3600" dirty="0" smtClean="0">
                <a:latin typeface="Orgon Slab" panose="02000503000000020004" pitchFamily="50" charset="0"/>
              </a:rPr>
              <a:t>Report</a:t>
            </a:r>
          </a:p>
          <a:p>
            <a:pPr marL="0" indent="0" defTabSz="857250">
              <a:buNone/>
            </a:pPr>
            <a:r>
              <a:rPr lang="en-US" sz="3600" b="1" dirty="0" smtClean="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S. Raper</a:t>
            </a:r>
            <a:endParaRPr lang="en-US" sz="3600" dirty="0">
              <a:solidFill>
                <a:srgbClr val="003B49"/>
              </a:solidFill>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786691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7468" y="2453054"/>
            <a:ext cx="8197114" cy="4132384"/>
          </a:xfrm>
        </p:spPr>
        <p:txBody>
          <a:bodyPr/>
          <a:lstStyle/>
          <a:p>
            <a:pPr marL="0" indent="0">
              <a:buNone/>
            </a:pPr>
            <a:r>
              <a:rPr lang="en-US" sz="2000" b="1" dirty="0" smtClean="0"/>
              <a:t>IFC – Sept 6</a:t>
            </a:r>
            <a:r>
              <a:rPr lang="en-US" sz="2000" b="1" baseline="30000" dirty="0" smtClean="0"/>
              <a:t>th</a:t>
            </a:r>
            <a:endParaRPr lang="en-US" sz="2000" b="1" dirty="0" smtClean="0"/>
          </a:p>
          <a:p>
            <a:pPr lvl="1"/>
            <a:r>
              <a:rPr lang="en-US" sz="1600" dirty="0" smtClean="0"/>
              <a:t>Positive report on “Chancellors Council”</a:t>
            </a:r>
          </a:p>
          <a:p>
            <a:pPr lvl="1"/>
            <a:endParaRPr lang="en-US" sz="1600" dirty="0" smtClean="0"/>
          </a:p>
          <a:p>
            <a:pPr lvl="1"/>
            <a:r>
              <a:rPr lang="en-US" sz="1600" dirty="0" smtClean="0"/>
              <a:t>Michael Bruening will serve on ad-hoc committee for revision of Dismissal for Cause CRR</a:t>
            </a:r>
            <a:endParaRPr lang="en-US" sz="1600" dirty="0"/>
          </a:p>
          <a:p>
            <a:pPr marL="57150" indent="0">
              <a:buNone/>
            </a:pPr>
            <a:r>
              <a:rPr lang="en-US" sz="2000" b="1" dirty="0" smtClean="0"/>
              <a:t>Other</a:t>
            </a:r>
          </a:p>
          <a:p>
            <a:pPr marL="57150" indent="0">
              <a:buNone/>
            </a:pPr>
            <a:r>
              <a:rPr lang="en-US" sz="2000" dirty="0" smtClean="0"/>
              <a:t>-</a:t>
            </a:r>
            <a:r>
              <a:rPr lang="en-US" sz="1600" dirty="0" smtClean="0"/>
              <a:t>Beth Chancellor invited to first spring FS meeting to discuss email policy potential changes</a:t>
            </a:r>
          </a:p>
          <a:p>
            <a:pPr marL="57150" indent="0">
              <a:buNone/>
            </a:pPr>
            <a:endParaRPr lang="en-US" sz="1600" dirty="0"/>
          </a:p>
          <a:p>
            <a:pPr marL="57150" indent="0">
              <a:buNone/>
            </a:pPr>
            <a:r>
              <a:rPr lang="en-US" sz="1600" dirty="0" smtClean="0"/>
              <a:t>-By-Laws Open Forum to be scheduled</a:t>
            </a:r>
          </a:p>
          <a:p>
            <a:pPr marL="57150" indent="0">
              <a:buNone/>
            </a:pPr>
            <a:endParaRPr lang="en-US" sz="1600" dirty="0" smtClean="0"/>
          </a:p>
          <a:p>
            <a:pPr marL="57150" indent="0">
              <a:buNone/>
            </a:pPr>
            <a:r>
              <a:rPr lang="en-US" sz="1600" dirty="0" smtClean="0"/>
              <a:t>--work continues on selected results from </a:t>
            </a:r>
            <a:r>
              <a:rPr lang="en-US" sz="1600" dirty="0" err="1" smtClean="0"/>
              <a:t>Coache</a:t>
            </a:r>
            <a:r>
              <a:rPr lang="en-US" sz="1600" dirty="0" smtClean="0"/>
              <a:t> Survey</a:t>
            </a:r>
          </a:p>
          <a:p>
            <a:pPr marL="57150" indent="0">
              <a:buNone/>
            </a:pPr>
            <a:endParaRPr lang="en-US" sz="1600" dirty="0" smtClean="0"/>
          </a:p>
          <a:p>
            <a:pPr marL="57150" indent="0">
              <a:buNone/>
            </a:pPr>
            <a:r>
              <a:rPr lang="en-US" sz="1600" dirty="0" smtClean="0"/>
              <a:t>--End of semester – to be discussed by Chancellor and Provost</a:t>
            </a:r>
          </a:p>
          <a:p>
            <a:pPr marL="57150" indent="0">
              <a:buNone/>
            </a:pPr>
            <a:r>
              <a:rPr lang="en-US" sz="2000" dirty="0"/>
              <a:t>	</a:t>
            </a:r>
            <a:endParaRPr lang="en-US" sz="2000" dirty="0" smtClean="0"/>
          </a:p>
          <a:p>
            <a:endParaRPr lang="en-US" sz="2000" dirty="0"/>
          </a:p>
        </p:txBody>
      </p:sp>
      <p:sp>
        <p:nvSpPr>
          <p:cNvPr id="3" name="Text Placeholder 2"/>
          <p:cNvSpPr>
            <a:spLocks noGrp="1"/>
          </p:cNvSpPr>
          <p:nvPr>
            <p:ph type="body" sz="quarter" idx="13"/>
          </p:nvPr>
        </p:nvSpPr>
        <p:spPr>
          <a:xfrm>
            <a:off x="510790" y="1658118"/>
            <a:ext cx="8184662" cy="539960"/>
          </a:xfrm>
        </p:spPr>
        <p:txBody>
          <a:bodyPr/>
          <a:lstStyle/>
          <a:p>
            <a:r>
              <a:rPr lang="en-US" dirty="0" smtClean="0"/>
              <a:t>General Items</a:t>
            </a:r>
            <a:endParaRPr lang="en-US" dirty="0"/>
          </a:p>
        </p:txBody>
      </p:sp>
    </p:spTree>
    <p:extLst>
      <p:ext uri="{BB962C8B-B14F-4D97-AF65-F5344CB8AC3E}">
        <p14:creationId xmlns:p14="http://schemas.microsoft.com/office/powerpoint/2010/main" val="2296646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smtClean="0">
                <a:latin typeface="Orgon Slab" panose="02000503000000020004" pitchFamily="50" charset="0"/>
              </a:rPr>
              <a:t>V</a:t>
            </a:r>
            <a:r>
              <a:rPr lang="en-US" sz="3600" dirty="0">
                <a:latin typeface="Orgon Slab" panose="02000503000000020004" pitchFamily="50" charset="0"/>
              </a:rPr>
              <a:t>. 	Administrative Reports</a:t>
            </a:r>
          </a:p>
          <a:p>
            <a:pPr marL="0" indent="0" defTabSz="685800">
              <a:buNone/>
            </a:pPr>
            <a:r>
              <a:rPr lang="en-US" sz="3600" dirty="0"/>
              <a:t>	</a:t>
            </a:r>
            <a:r>
              <a:rPr lang="en-US" sz="3600" dirty="0" smtClean="0">
                <a:solidFill>
                  <a:srgbClr val="003B49"/>
                </a:solidFill>
                <a:latin typeface="Orgon Slab" panose="02000503000000020004" pitchFamily="50" charset="0"/>
              </a:rPr>
              <a:t>A.</a:t>
            </a: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Chancellor’s Report</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M. Dehghani</a:t>
            </a: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dirty="0" smtClean="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smtClean="0">
                <a:latin typeface="Orgon Slab" panose="02000503000000020004" pitchFamily="50" charset="0"/>
              </a:rPr>
              <a:t>Agenda</a:t>
            </a:r>
            <a:endParaRPr lang="en-US" sz="3600" dirty="0">
              <a:latin typeface="Orgon Slab" panose="02000503000000020004" pitchFamily="50" charset="0"/>
            </a:endParaRPr>
          </a:p>
        </p:txBody>
      </p:sp>
    </p:spTree>
    <p:extLst>
      <p:ext uri="{BB962C8B-B14F-4D97-AF65-F5344CB8AC3E}">
        <p14:creationId xmlns:p14="http://schemas.microsoft.com/office/powerpoint/2010/main" val="3447466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9_Custom Design">
  <a:themeElements>
    <a:clrScheme name="Custom 6">
      <a:dk1>
        <a:srgbClr val="003B49"/>
      </a:dk1>
      <a:lt1>
        <a:srgbClr val="E8D3A2"/>
      </a:lt1>
      <a:dk2>
        <a:srgbClr val="003B49"/>
      </a:dk2>
      <a:lt2>
        <a:srgbClr val="FFFFFF"/>
      </a:lt2>
      <a:accent1>
        <a:srgbClr val="003B49"/>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8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9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0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2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2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2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27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28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29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30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3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3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3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3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1_Custom Design">
  <a:themeElements>
    <a:clrScheme name="Custom 4">
      <a:dk1>
        <a:srgbClr val="003B49"/>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15973</TotalTime>
  <Words>3632</Words>
  <Application>Microsoft Office PowerPoint</Application>
  <PresentationFormat>On-screen Show (4:3)</PresentationFormat>
  <Paragraphs>627</Paragraphs>
  <Slides>60</Slides>
  <Notes>7</Notes>
  <HiddenSlides>0</HiddenSlides>
  <MMClips>0</MMClips>
  <ScaleCrop>false</ScaleCrop>
  <HeadingPairs>
    <vt:vector size="6" baseType="variant">
      <vt:variant>
        <vt:lpstr>Fonts Used</vt:lpstr>
      </vt:variant>
      <vt:variant>
        <vt:i4>10</vt:i4>
      </vt:variant>
      <vt:variant>
        <vt:lpstr>Theme</vt:lpstr>
      </vt:variant>
      <vt:variant>
        <vt:i4>43</vt:i4>
      </vt:variant>
      <vt:variant>
        <vt:lpstr>Slide Titles</vt:lpstr>
      </vt:variant>
      <vt:variant>
        <vt:i4>60</vt:i4>
      </vt:variant>
    </vt:vector>
  </HeadingPairs>
  <TitlesOfParts>
    <vt:vector size="113" baseType="lpstr">
      <vt:lpstr>Arial</vt:lpstr>
      <vt:lpstr>Calibri</vt:lpstr>
      <vt:lpstr>Calibri Light</vt:lpstr>
      <vt:lpstr>Encode Sans Normal Black</vt:lpstr>
      <vt:lpstr>Lucida Grande</vt:lpstr>
      <vt:lpstr>Orgon Slab</vt:lpstr>
      <vt:lpstr>Orgon Slab ExtraLight</vt:lpstr>
      <vt:lpstr>Orgon Slab Light</vt:lpstr>
      <vt:lpstr>Orgon Slab Medium</vt:lpstr>
      <vt:lpstr>Times New Roman</vt:lpstr>
      <vt:lpstr>1_Custom Design</vt:lpstr>
      <vt:lpstr>2_Custom Design</vt:lpstr>
      <vt:lpstr>3_Custom Design</vt:lpstr>
      <vt:lpstr>4_Custom Design</vt:lpstr>
      <vt:lpstr>61_Custom Design</vt:lpstr>
      <vt:lpstr>62_Custom Design</vt:lpstr>
      <vt:lpstr>64_Custom Design</vt:lpstr>
      <vt:lpstr>65_Custom Design</vt:lpstr>
      <vt:lpstr>66_Custom Design</vt:lpstr>
      <vt:lpstr>5_Custom Design</vt:lpstr>
      <vt:lpstr>6_Custom Design</vt:lpstr>
      <vt:lpstr>7_Custom Design</vt:lpstr>
      <vt:lpstr>Intro Page</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32_Custom Design</vt:lpstr>
      <vt:lpstr>Office Theme</vt:lpstr>
      <vt:lpstr>33_Custom Design</vt:lpstr>
      <vt:lpstr>34_Custom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Coronavirus Cases this Semester</vt:lpstr>
      <vt:lpstr>Coronavirus Cases this Month</vt:lpstr>
      <vt:lpstr>Finishing the Semester Strong</vt:lpstr>
      <vt:lpstr>Kummer Institute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Tuition discount rate comparison</vt:lpstr>
      <vt:lpstr>All Funds Budget: revenue</vt:lpstr>
      <vt:lpstr>General Revenue Budget</vt:lpstr>
      <vt:lpstr>GRA cut &gt; All funds cut</vt:lpstr>
      <vt:lpstr>All Funds Budget: costs</vt:lpstr>
      <vt:lpstr>General Revenue Budget: costs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House, Misty M.</cp:lastModifiedBy>
  <cp:revision>311</cp:revision>
  <cp:lastPrinted>2019-03-21T17:27:19Z</cp:lastPrinted>
  <dcterms:created xsi:type="dcterms:W3CDTF">2014-10-14T00:51:43Z</dcterms:created>
  <dcterms:modified xsi:type="dcterms:W3CDTF">2020-11-23T20:03:12Z</dcterms:modified>
</cp:coreProperties>
</file>